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2"/>
  </p:notesMasterIdLst>
  <p:sldIdLst>
    <p:sldId id="525" r:id="rId2"/>
    <p:sldId id="277" r:id="rId3"/>
    <p:sldId id="275" r:id="rId4"/>
    <p:sldId id="284" r:id="rId5"/>
    <p:sldId id="286" r:id="rId6"/>
    <p:sldId id="530" r:id="rId7"/>
    <p:sldId id="287" r:id="rId8"/>
    <p:sldId id="283" r:id="rId9"/>
    <p:sldId id="288" r:id="rId10"/>
    <p:sldId id="289" r:id="rId11"/>
    <p:sldId id="291" r:id="rId12"/>
    <p:sldId id="272" r:id="rId13"/>
    <p:sldId id="290" r:id="rId14"/>
    <p:sldId id="294" r:id="rId15"/>
    <p:sldId id="295" r:id="rId16"/>
    <p:sldId id="296" r:id="rId17"/>
    <p:sldId id="297" r:id="rId18"/>
    <p:sldId id="293" r:id="rId19"/>
    <p:sldId id="299" r:id="rId20"/>
    <p:sldId id="261" r:id="rId21"/>
    <p:sldId id="302" r:id="rId22"/>
    <p:sldId id="300" r:id="rId23"/>
    <p:sldId id="303" r:id="rId24"/>
    <p:sldId id="304" r:id="rId25"/>
    <p:sldId id="306" r:id="rId26"/>
    <p:sldId id="307" r:id="rId27"/>
    <p:sldId id="305" r:id="rId28"/>
    <p:sldId id="269" r:id="rId29"/>
    <p:sldId id="527" r:id="rId30"/>
    <p:sldId id="309" r:id="rId31"/>
    <p:sldId id="312" r:id="rId32"/>
    <p:sldId id="310" r:id="rId33"/>
    <p:sldId id="314" r:id="rId34"/>
    <p:sldId id="528" r:id="rId35"/>
    <p:sldId id="315" r:id="rId36"/>
    <p:sldId id="317" r:id="rId37"/>
    <p:sldId id="313" r:id="rId38"/>
    <p:sldId id="274" r:id="rId39"/>
    <p:sldId id="319" r:id="rId40"/>
    <p:sldId id="321" r:id="rId41"/>
    <p:sldId id="322" r:id="rId42"/>
    <p:sldId id="298" r:id="rId43"/>
    <p:sldId id="324" r:id="rId44"/>
    <p:sldId id="326" r:id="rId45"/>
    <p:sldId id="532" r:id="rId46"/>
    <p:sldId id="257" r:id="rId47"/>
    <p:sldId id="325" r:id="rId48"/>
    <p:sldId id="329" r:id="rId49"/>
    <p:sldId id="331" r:id="rId50"/>
    <p:sldId id="533" r:id="rId51"/>
    <p:sldId id="332" r:id="rId52"/>
    <p:sldId id="330" r:id="rId53"/>
    <p:sldId id="333" r:id="rId54"/>
    <p:sldId id="301" r:id="rId55"/>
    <p:sldId id="334" r:id="rId56"/>
    <p:sldId id="337" r:id="rId57"/>
    <p:sldId id="318" r:id="rId58"/>
    <p:sldId id="349" r:id="rId59"/>
    <p:sldId id="351" r:id="rId60"/>
    <p:sldId id="534" r:id="rId61"/>
    <p:sldId id="342" r:id="rId62"/>
    <p:sldId id="328" r:id="rId63"/>
    <p:sldId id="353" r:id="rId64"/>
    <p:sldId id="354" r:id="rId65"/>
    <p:sldId id="260" r:id="rId66"/>
    <p:sldId id="347" r:id="rId67"/>
    <p:sldId id="350" r:id="rId68"/>
    <p:sldId id="348" r:id="rId69"/>
    <p:sldId id="358" r:id="rId70"/>
    <p:sldId id="359" r:id="rId71"/>
    <p:sldId id="352" r:id="rId72"/>
    <p:sldId id="355" r:id="rId73"/>
    <p:sldId id="539" r:id="rId74"/>
    <p:sldId id="540" r:id="rId75"/>
    <p:sldId id="360" r:id="rId76"/>
    <p:sldId id="364" r:id="rId77"/>
    <p:sldId id="357" r:id="rId78"/>
    <p:sldId id="365" r:id="rId79"/>
    <p:sldId id="535" r:id="rId80"/>
    <p:sldId id="366" r:id="rId81"/>
    <p:sldId id="368" r:id="rId82"/>
    <p:sldId id="362" r:id="rId83"/>
    <p:sldId id="370" r:id="rId84"/>
    <p:sldId id="369" r:id="rId85"/>
    <p:sldId id="371" r:id="rId86"/>
    <p:sldId id="373" r:id="rId87"/>
    <p:sldId id="367" r:id="rId88"/>
    <p:sldId id="378" r:id="rId89"/>
    <p:sldId id="266" r:id="rId90"/>
    <p:sldId id="374" r:id="rId91"/>
    <p:sldId id="376" r:id="rId92"/>
    <p:sldId id="381" r:id="rId93"/>
    <p:sldId id="372" r:id="rId94"/>
    <p:sldId id="375" r:id="rId95"/>
    <p:sldId id="379" r:id="rId96"/>
    <p:sldId id="380" r:id="rId97"/>
    <p:sldId id="384" r:id="rId98"/>
    <p:sldId id="377" r:id="rId99"/>
    <p:sldId id="383" r:id="rId100"/>
    <p:sldId id="385" r:id="rId101"/>
    <p:sldId id="276" r:id="rId102"/>
    <p:sldId id="389" r:id="rId103"/>
    <p:sldId id="382" r:id="rId104"/>
    <p:sldId id="388" r:id="rId105"/>
    <p:sldId id="391" r:id="rId106"/>
    <p:sldId id="390" r:id="rId107"/>
    <p:sldId id="393" r:id="rId108"/>
    <p:sldId id="387" r:id="rId109"/>
    <p:sldId id="396" r:id="rId110"/>
    <p:sldId id="394" r:id="rId111"/>
    <p:sldId id="395" r:id="rId112"/>
    <p:sldId id="398" r:id="rId113"/>
    <p:sldId id="392" r:id="rId114"/>
    <p:sldId id="399" r:id="rId115"/>
    <p:sldId id="400" r:id="rId116"/>
    <p:sldId id="403" r:id="rId117"/>
    <p:sldId id="405" r:id="rId118"/>
    <p:sldId id="397" r:id="rId119"/>
    <p:sldId id="401" r:id="rId120"/>
    <p:sldId id="406" r:id="rId121"/>
    <p:sldId id="408" r:id="rId122"/>
    <p:sldId id="410" r:id="rId123"/>
    <p:sldId id="402" r:id="rId124"/>
    <p:sldId id="411" r:id="rId125"/>
    <p:sldId id="536" r:id="rId126"/>
    <p:sldId id="413" r:id="rId127"/>
    <p:sldId id="409" r:id="rId128"/>
    <p:sldId id="407" r:id="rId129"/>
    <p:sldId id="416" r:id="rId130"/>
    <p:sldId id="404" r:id="rId131"/>
    <p:sldId id="415" r:id="rId132"/>
    <p:sldId id="414" r:id="rId133"/>
    <p:sldId id="412" r:id="rId134"/>
    <p:sldId id="419" r:id="rId135"/>
    <p:sldId id="418" r:id="rId136"/>
    <p:sldId id="420" r:id="rId137"/>
    <p:sldId id="421" r:id="rId138"/>
    <p:sldId id="417" r:id="rId139"/>
    <p:sldId id="424" r:id="rId140"/>
    <p:sldId id="271" r:id="rId141"/>
    <p:sldId id="423" r:id="rId142"/>
    <p:sldId id="425" r:id="rId143"/>
    <p:sldId id="422" r:id="rId144"/>
    <p:sldId id="431" r:id="rId145"/>
    <p:sldId id="426" r:id="rId146"/>
    <p:sldId id="428" r:id="rId147"/>
    <p:sldId id="430" r:id="rId148"/>
    <p:sldId id="427" r:id="rId149"/>
    <p:sldId id="434" r:id="rId150"/>
    <p:sldId id="259" r:id="rId151"/>
    <p:sldId id="433" r:id="rId152"/>
    <p:sldId id="268" r:id="rId153"/>
    <p:sldId id="432" r:id="rId154"/>
    <p:sldId id="520" r:id="rId155"/>
    <p:sldId id="440" r:id="rId156"/>
    <p:sldId id="439" r:id="rId157"/>
    <p:sldId id="537" r:id="rId158"/>
    <p:sldId id="437" r:id="rId159"/>
    <p:sldId id="471" r:id="rId160"/>
    <p:sldId id="279" r:id="rId161"/>
    <p:sldId id="443" r:id="rId162"/>
    <p:sldId id="264" r:id="rId163"/>
    <p:sldId id="512" r:id="rId164"/>
    <p:sldId id="441" r:id="rId165"/>
    <p:sldId id="281" r:id="rId166"/>
    <p:sldId id="446" r:id="rId167"/>
    <p:sldId id="449" r:id="rId168"/>
    <p:sldId id="447" r:id="rId169"/>
    <p:sldId id="523" r:id="rId170"/>
    <p:sldId id="448" r:id="rId171"/>
    <p:sldId id="450" r:id="rId172"/>
    <p:sldId id="451" r:id="rId173"/>
    <p:sldId id="452" r:id="rId174"/>
    <p:sldId id="445" r:id="rId175"/>
    <p:sldId id="454" r:id="rId176"/>
    <p:sldId id="455" r:id="rId177"/>
    <p:sldId id="464" r:id="rId178"/>
    <p:sldId id="467" r:id="rId179"/>
    <p:sldId id="456" r:id="rId180"/>
    <p:sldId id="522" r:id="rId18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6" d="100"/>
          <a:sy n="116" d="100"/>
        </p:scale>
        <p:origin x="-1432"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83" Type="http://schemas.openxmlformats.org/officeDocument/2006/relationships/printerSettings" Target="printerSettings/printerSettings1.bin"/><Relationship Id="rId184" Type="http://schemas.openxmlformats.org/officeDocument/2006/relationships/presProps" Target="presProps.xml"/><Relationship Id="rId185" Type="http://schemas.openxmlformats.org/officeDocument/2006/relationships/viewProps" Target="viewProps.xml"/><Relationship Id="rId186" Type="http://schemas.openxmlformats.org/officeDocument/2006/relationships/theme" Target="theme/theme1.xml"/><Relationship Id="rId187" Type="http://schemas.openxmlformats.org/officeDocument/2006/relationships/tableStyles" Target="tableStyle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041CE5-984E-0A40-90B2-54ED45194104}" type="datetimeFigureOut">
              <a:rPr lang="en-US" smtClean="0"/>
              <a:pPr/>
              <a:t>12/10/13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B4C97A-8BFC-2C4B-B4D8-9F895AAB03F4}" type="slidenum">
              <a:rPr lang="en-US" smtClean="0"/>
              <a:pPr/>
              <a:t>‹#›</a:t>
            </a:fld>
            <a:endParaRPr lang="en-US"/>
          </a:p>
        </p:txBody>
      </p:sp>
    </p:spTree>
    <p:extLst>
      <p:ext uri="{BB962C8B-B14F-4D97-AF65-F5344CB8AC3E}">
        <p14:creationId xmlns:p14="http://schemas.microsoft.com/office/powerpoint/2010/main" val="412986964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6987872E-887C-5446-9A62-1A05F0BF3B2C}" type="slidenum">
              <a:rPr lang="en-US">
                <a:latin typeface="Arial" pitchFamily="-105" charset="0"/>
                <a:ea typeface="ヒラギノ角ゴ Pro W3" pitchFamily="-105" charset="-128"/>
                <a:cs typeface="ヒラギノ角ゴ Pro W3" pitchFamily="-105" charset="-128"/>
              </a:rPr>
              <a:pPr/>
              <a:t>2</a:t>
            </a:fld>
            <a:endParaRPr lang="en-US">
              <a:latin typeface="Arial" pitchFamily="-105" charset="0"/>
              <a:ea typeface="ヒラギノ角ゴ Pro W3" pitchFamily="-105" charset="-128"/>
              <a:cs typeface="ヒラギノ角ゴ Pro W3" pitchFamily="-105" charset="-128"/>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9B5A52A1-C809-264B-9B73-814CE1AEAC94}" type="slidenum">
              <a:rPr lang="en-US">
                <a:latin typeface="Arial" pitchFamily="-105" charset="0"/>
                <a:ea typeface="ヒラギノ角ゴ Pro W3" pitchFamily="-105" charset="-128"/>
                <a:cs typeface="ヒラギノ角ゴ Pro W3" pitchFamily="-105" charset="-128"/>
              </a:rPr>
              <a:pPr/>
              <a:t>46</a:t>
            </a:fld>
            <a:endParaRPr lang="en-US">
              <a:latin typeface="Arial" pitchFamily="-105" charset="0"/>
              <a:ea typeface="ヒラギノ角ゴ Pro W3" pitchFamily="-105" charset="-128"/>
              <a:cs typeface="ヒラギノ角ゴ Pro W3" pitchFamily="-105" charset="-128"/>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82CF4605-0BE7-8A42-9F83-93E52ECA1D85}" type="slidenum">
              <a:rPr lang="en-US">
                <a:latin typeface="Arial" pitchFamily="-105" charset="0"/>
                <a:ea typeface="ヒラギノ角ゴ Pro W3" pitchFamily="-105" charset="-128"/>
                <a:cs typeface="ヒラギノ角ゴ Pro W3" pitchFamily="-105" charset="-128"/>
              </a:rPr>
              <a:pPr/>
              <a:t>51</a:t>
            </a:fld>
            <a:endParaRPr lang="en-US">
              <a:latin typeface="Arial" pitchFamily="-105" charset="0"/>
              <a:ea typeface="ヒラギノ角ゴ Pro W3" pitchFamily="-105" charset="-128"/>
              <a:cs typeface="ヒラギノ角ゴ Pro W3" pitchFamily="-105" charset="-128"/>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E8B3B32F-DF9C-8A4A-97EF-3DDC809C199C}" type="slidenum">
              <a:rPr lang="en-US">
                <a:latin typeface="Arial" pitchFamily="-105" charset="0"/>
                <a:ea typeface="ヒラギノ角ゴ Pro W3" pitchFamily="-105" charset="-128"/>
                <a:cs typeface="ヒラギノ角ゴ Pro W3" pitchFamily="-105" charset="-128"/>
              </a:rPr>
              <a:pPr/>
              <a:t>56</a:t>
            </a:fld>
            <a:endParaRPr lang="en-US">
              <a:latin typeface="Arial" pitchFamily="-105" charset="0"/>
              <a:ea typeface="ヒラギノ角ゴ Pro W3" pitchFamily="-105" charset="-128"/>
              <a:cs typeface="ヒラギノ角ゴ Pro W3" pitchFamily="-105" charset="-128"/>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6BD5EA43-DD96-264F-85E4-B3F8249AE72E}" type="slidenum">
              <a:rPr lang="en-US">
                <a:latin typeface="Arial" pitchFamily="-105" charset="0"/>
                <a:ea typeface="ヒラギノ角ゴ Pro W3" pitchFamily="-105" charset="-128"/>
                <a:cs typeface="ヒラギノ角ゴ Pro W3" pitchFamily="-105" charset="-128"/>
              </a:rPr>
              <a:pPr/>
              <a:t>61</a:t>
            </a:fld>
            <a:endParaRPr lang="en-US">
              <a:latin typeface="Arial" pitchFamily="-105" charset="0"/>
              <a:ea typeface="ヒラギノ角ゴ Pro W3" pitchFamily="-105" charset="-128"/>
              <a:cs typeface="ヒラギノ角ゴ Pro W3" pitchFamily="-105" charset="-128"/>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634E4CE1-AED8-4443-B977-BD0E05551668}" type="slidenum">
              <a:rPr lang="en-US">
                <a:latin typeface="Arial" pitchFamily="-105" charset="0"/>
                <a:ea typeface="ヒラギノ角ゴ Pro W3" pitchFamily="-105" charset="-128"/>
                <a:cs typeface="ヒラギノ角ゴ Pro W3" pitchFamily="-105" charset="-128"/>
              </a:rPr>
              <a:pPr/>
              <a:t>66</a:t>
            </a:fld>
            <a:endParaRPr lang="en-US">
              <a:latin typeface="Arial" pitchFamily="-105" charset="0"/>
              <a:ea typeface="ヒラギノ角ゴ Pro W3" pitchFamily="-105" charset="-128"/>
              <a:cs typeface="ヒラギノ角ゴ Pro W3" pitchFamily="-105" charset="-128"/>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69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783D2E1A-19F9-6D48-9468-A4FBEB1A4C68}" type="slidenum">
              <a:rPr lang="en-US">
                <a:latin typeface="Arial" pitchFamily="-105" charset="0"/>
                <a:ea typeface="ヒラギノ角ゴ Pro W3" pitchFamily="-105" charset="-128"/>
                <a:cs typeface="ヒラギノ角ゴ Pro W3" pitchFamily="-105" charset="-128"/>
              </a:rPr>
              <a:pPr/>
              <a:t>71</a:t>
            </a:fld>
            <a:endParaRPr lang="en-US">
              <a:latin typeface="Arial" pitchFamily="-105" charset="0"/>
              <a:ea typeface="ヒラギノ角ゴ Pro W3" pitchFamily="-105" charset="-128"/>
              <a:cs typeface="ヒラギノ角ゴ Pro W3" pitchFamily="-105" charset="-128"/>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75</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643EA9D8-6D1E-9C47-823C-D6400D5DF61A}" type="slidenum">
              <a:rPr lang="en-US">
                <a:latin typeface="Arial" pitchFamily="-105" charset="0"/>
                <a:ea typeface="ヒラギノ角ゴ Pro W3" pitchFamily="-105" charset="-128"/>
                <a:cs typeface="ヒラギノ角ゴ Pro W3" pitchFamily="-105" charset="-128"/>
              </a:rPr>
              <a:pPr/>
              <a:t>77</a:t>
            </a:fld>
            <a:endParaRPr lang="en-US">
              <a:latin typeface="Arial" pitchFamily="-105" charset="0"/>
              <a:ea typeface="ヒラギノ角ゴ Pro W3" pitchFamily="-105" charset="-128"/>
              <a:cs typeface="ヒラギノ角ゴ Pro W3" pitchFamily="-105" charset="-128"/>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78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846E0AF5-8242-004F-8C15-C69B4447A2E0}" type="slidenum">
              <a:rPr lang="en-US">
                <a:latin typeface="Arial" pitchFamily="-105" charset="0"/>
                <a:ea typeface="ヒラギノ角ゴ Pro W3" pitchFamily="-105" charset="-128"/>
                <a:cs typeface="ヒラギノ角ゴ Pro W3" pitchFamily="-105" charset="-128"/>
              </a:rPr>
              <a:pPr/>
              <a:t>7</a:t>
            </a:fld>
            <a:endParaRPr lang="en-US">
              <a:latin typeface="Arial" pitchFamily="-105" charset="0"/>
              <a:ea typeface="ヒラギノ角ゴ Pro W3" pitchFamily="-105" charset="-128"/>
              <a:cs typeface="ヒラギノ角ゴ Pro W3" pitchFamily="-105" charset="-128"/>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81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1123725B-1220-8A47-8949-F8653A2D8F40}" type="slidenum">
              <a:rPr lang="en-US">
                <a:latin typeface="Arial" pitchFamily="-105" charset="0"/>
                <a:ea typeface="ヒラギノ角ゴ Pro W3" pitchFamily="-105" charset="-128"/>
                <a:cs typeface="ヒラギノ角ゴ Pro W3" pitchFamily="-105" charset="-128"/>
              </a:rPr>
              <a:pPr/>
              <a:t>82</a:t>
            </a:fld>
            <a:endParaRPr lang="en-US">
              <a:latin typeface="Arial" pitchFamily="-105" charset="0"/>
              <a:ea typeface="ヒラギノ角ゴ Pro W3" pitchFamily="-105" charset="-128"/>
              <a:cs typeface="ヒラギノ角ゴ Pro W3" pitchFamily="-105" charset="-128"/>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83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86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2D544A3C-6798-7D4A-AEA1-4150B68F0FBC}" type="slidenum">
              <a:rPr lang="en-US">
                <a:latin typeface="Arial" pitchFamily="-105" charset="0"/>
                <a:ea typeface="ヒラギノ角ゴ Pro W3" pitchFamily="-105" charset="-128"/>
                <a:cs typeface="ヒラギノ角ゴ Pro W3" pitchFamily="-105" charset="-128"/>
              </a:rPr>
              <a:pPr/>
              <a:t>87</a:t>
            </a:fld>
            <a:endParaRPr lang="en-US">
              <a:latin typeface="Arial" pitchFamily="-105" charset="0"/>
              <a:ea typeface="ヒラギノ角ゴ Pro W3" pitchFamily="-105" charset="-128"/>
              <a:cs typeface="ヒラギノ角ゴ Pro W3" pitchFamily="-105" charset="-128"/>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88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4439D0C8-1C56-7042-B397-F99D54394DFD}" type="slidenum">
              <a:rPr lang="en-US">
                <a:latin typeface="Arial" pitchFamily="-105" charset="0"/>
                <a:ea typeface="ヒラギノ角ゴ Pro W3" pitchFamily="-105" charset="-128"/>
                <a:cs typeface="ヒラギノ角ゴ Pro W3" pitchFamily="-105" charset="-128"/>
              </a:rPr>
              <a:pPr/>
              <a:t>93</a:t>
            </a:fld>
            <a:endParaRPr lang="en-US">
              <a:latin typeface="Arial" pitchFamily="-105" charset="0"/>
              <a:ea typeface="ヒラギノ角ゴ Pro W3" pitchFamily="-105" charset="-128"/>
              <a:cs typeface="ヒラギノ角ゴ Pro W3" pitchFamily="-105" charset="-128"/>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94</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96</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CF8BDAD3-9C7A-0C43-8C61-09C37CD02753}" type="slidenum">
              <a:rPr lang="en-US">
                <a:latin typeface="Arial" pitchFamily="-105" charset="0"/>
                <a:ea typeface="ヒラギノ角ゴ Pro W3" pitchFamily="-105" charset="-128"/>
                <a:cs typeface="ヒラギノ角ゴ Pro W3" pitchFamily="-105" charset="-128"/>
              </a:rPr>
              <a:pPr/>
              <a:t>98</a:t>
            </a:fld>
            <a:endParaRPr lang="en-US">
              <a:latin typeface="Arial" pitchFamily="-105" charset="0"/>
              <a:ea typeface="ヒラギノ角ゴ Pro W3" pitchFamily="-105" charset="-128"/>
              <a:cs typeface="ヒラギノ角ゴ Pro W3" pitchFamily="-105" charset="-128"/>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FD78C743-CD6F-3D43-8774-006BDAC23E75}" type="slidenum">
              <a:rPr lang="en-US">
                <a:latin typeface="Arial" pitchFamily="-105" charset="0"/>
                <a:ea typeface="ヒラギノ角ゴ Pro W3" pitchFamily="-105" charset="-128"/>
                <a:cs typeface="ヒラギノ角ゴ Pro W3" pitchFamily="-105" charset="-128"/>
              </a:rPr>
              <a:pPr/>
              <a:t>12</a:t>
            </a:fld>
            <a:endParaRPr lang="en-US">
              <a:latin typeface="Arial" pitchFamily="-105" charset="0"/>
              <a:ea typeface="ヒラギノ角ゴ Pro W3" pitchFamily="-105" charset="-128"/>
              <a:cs typeface="ヒラギノ角ゴ Pro W3" pitchFamily="-105" charset="-128"/>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99</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100</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CFEFD983-D5F3-DF4F-AC00-1436EE443407}" type="slidenum">
              <a:rPr lang="en-US">
                <a:latin typeface="Arial" pitchFamily="-105" charset="0"/>
                <a:ea typeface="ヒラギノ角ゴ Pro W3" pitchFamily="-105" charset="-128"/>
                <a:cs typeface="ヒラギノ角ゴ Pro W3" pitchFamily="-105" charset="-128"/>
              </a:rPr>
              <a:pPr/>
              <a:t>103</a:t>
            </a:fld>
            <a:endParaRPr lang="en-US">
              <a:latin typeface="Arial" pitchFamily="-105" charset="0"/>
              <a:ea typeface="ヒラギノ角ゴ Pro W3" pitchFamily="-105" charset="-128"/>
              <a:cs typeface="ヒラギノ角ゴ Pro W3" pitchFamily="-105" charset="-128"/>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104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105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B5091BDF-7DC5-9D4C-95D1-A002986DC281}" type="slidenum">
              <a:rPr lang="en-US">
                <a:latin typeface="Arial" pitchFamily="-105" charset="0"/>
                <a:ea typeface="ヒラギノ角ゴ Pro W3" pitchFamily="-105" charset="-128"/>
                <a:cs typeface="ヒラギノ角ゴ Pro W3" pitchFamily="-105" charset="-128"/>
              </a:rPr>
              <a:pPr/>
              <a:t>108</a:t>
            </a:fld>
            <a:endParaRPr lang="en-US">
              <a:latin typeface="Arial" pitchFamily="-105" charset="0"/>
              <a:ea typeface="ヒラギノ角ゴ Pro W3" pitchFamily="-105" charset="-128"/>
              <a:cs typeface="ヒラギノ角ゴ Pro W3" pitchFamily="-105" charset="-128"/>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109</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110</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2CDB5044-91C5-A240-8028-6A23F365AED3}" type="slidenum">
              <a:rPr lang="en-US">
                <a:latin typeface="Arial" pitchFamily="-105" charset="0"/>
                <a:ea typeface="ヒラギノ角ゴ Pro W3" pitchFamily="-105" charset="-128"/>
                <a:cs typeface="ヒラギノ角ゴ Pro W3" pitchFamily="-105" charset="-128"/>
              </a:rPr>
              <a:pPr/>
              <a:t>113</a:t>
            </a:fld>
            <a:endParaRPr lang="en-US">
              <a:latin typeface="Arial" pitchFamily="-105" charset="0"/>
              <a:ea typeface="ヒラギノ角ゴ Pro W3" pitchFamily="-105" charset="-128"/>
              <a:cs typeface="ヒラギノ角ゴ Pro W3" pitchFamily="-105" charset="-128"/>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114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FCFDF649-2909-0045-878D-58D0B3F21AA1}" type="slidenum">
              <a:rPr lang="en-US">
                <a:latin typeface="Arial" pitchFamily="-105" charset="0"/>
                <a:ea typeface="ヒラギノ角ゴ Pro W3" pitchFamily="-105" charset="-128"/>
                <a:cs typeface="ヒラギノ角ゴ Pro W3" pitchFamily="-105" charset="-128"/>
              </a:rPr>
              <a:pPr/>
              <a:t>17</a:t>
            </a:fld>
            <a:endParaRPr lang="en-US">
              <a:latin typeface="Arial" pitchFamily="-105" charset="0"/>
              <a:ea typeface="ヒラギノ角ゴ Pro W3" pitchFamily="-105" charset="-128"/>
              <a:cs typeface="ヒラギノ角ゴ Pro W3" pitchFamily="-105" charset="-128"/>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65C0D418-C9D7-7746-BB07-ED412DC181B8}" type="slidenum">
              <a:rPr lang="en-US">
                <a:latin typeface="Arial" pitchFamily="-105" charset="0"/>
                <a:ea typeface="ヒラギノ角ゴ Pro W3" pitchFamily="-105" charset="-128"/>
                <a:cs typeface="ヒラギノ角ゴ Pro W3" pitchFamily="-105" charset="-128"/>
              </a:rPr>
              <a:pPr/>
              <a:t>118</a:t>
            </a:fld>
            <a:endParaRPr lang="en-US">
              <a:latin typeface="Arial" pitchFamily="-105" charset="0"/>
              <a:ea typeface="ヒラギノ角ゴ Pro W3" pitchFamily="-105" charset="-128"/>
              <a:cs typeface="ヒラギノ角ゴ Pro W3" pitchFamily="-105" charset="-128"/>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119</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120</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A3BB23DD-3707-524D-B4A0-FD9CFB181556}" type="slidenum">
              <a:rPr lang="en-US">
                <a:latin typeface="Arial" pitchFamily="-105" charset="0"/>
                <a:ea typeface="ヒラギノ角ゴ Pro W3" pitchFamily="-105" charset="-128"/>
                <a:cs typeface="ヒラギノ角ゴ Pro W3" pitchFamily="-105" charset="-128"/>
              </a:rPr>
              <a:pPr/>
              <a:t>123</a:t>
            </a:fld>
            <a:endParaRPr lang="en-US">
              <a:latin typeface="Arial" pitchFamily="-105" charset="0"/>
              <a:ea typeface="ヒラギノ角ゴ Pro W3" pitchFamily="-105" charset="-128"/>
              <a:cs typeface="ヒラギノ角ゴ Pro W3" pitchFamily="-105" charset="-128"/>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124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127</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19F4662A-60F8-9141-BF7B-CF25495EE64A}" type="slidenum">
              <a:rPr lang="en-US">
                <a:latin typeface="Arial" pitchFamily="-105" charset="0"/>
                <a:ea typeface="ヒラギノ角ゴ Pro W3" pitchFamily="-105" charset="-128"/>
                <a:cs typeface="ヒラギノ角ゴ Pro W3" pitchFamily="-105" charset="-128"/>
              </a:rPr>
              <a:pPr/>
              <a:t>128</a:t>
            </a:fld>
            <a:endParaRPr lang="en-US">
              <a:latin typeface="Arial" pitchFamily="-105" charset="0"/>
              <a:ea typeface="ヒラギノ角ゴ Pro W3" pitchFamily="-105" charset="-128"/>
              <a:cs typeface="ヒラギノ角ゴ Pro W3" pitchFamily="-105" charset="-128"/>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129</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130</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132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86079EBB-1D8F-4A46-8813-529BEB45636E}" type="slidenum">
              <a:rPr lang="en-US">
                <a:latin typeface="Arial" pitchFamily="-105" charset="0"/>
                <a:ea typeface="ヒラギノ角ゴ Pro W3" pitchFamily="-105" charset="-128"/>
                <a:cs typeface="ヒラギノ角ゴ Pro W3" pitchFamily="-105" charset="-128"/>
              </a:rPr>
              <a:pPr/>
              <a:t>21</a:t>
            </a:fld>
            <a:endParaRPr lang="en-US">
              <a:latin typeface="Arial" pitchFamily="-105" charset="0"/>
              <a:ea typeface="ヒラギノ角ゴ Pro W3" pitchFamily="-105" charset="-128"/>
              <a:cs typeface="ヒラギノ角ゴ Pro W3" pitchFamily="-105" charset="-128"/>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15455F07-3375-0244-A9BA-49E0DC0E2866}" type="slidenum">
              <a:rPr lang="en-US">
                <a:latin typeface="Arial" pitchFamily="-105" charset="0"/>
                <a:ea typeface="ヒラギノ角ゴ Pro W3" pitchFamily="-105" charset="-128"/>
                <a:cs typeface="ヒラギノ角ゴ Pro W3" pitchFamily="-105" charset="-128"/>
              </a:rPr>
              <a:pPr/>
              <a:t>133</a:t>
            </a:fld>
            <a:endParaRPr lang="en-US">
              <a:latin typeface="Arial" pitchFamily="-105" charset="0"/>
              <a:ea typeface="ヒラギノ角ゴ Pro W3" pitchFamily="-105" charset="-128"/>
              <a:cs typeface="ヒラギノ角ゴ Pro W3" pitchFamily="-105" charset="-128"/>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134</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137</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798CBD44-FA55-2042-B175-A8D1DB3AF09C}" type="slidenum">
              <a:rPr lang="en-US">
                <a:latin typeface="Arial" pitchFamily="-105" charset="0"/>
                <a:ea typeface="ヒラギノ角ゴ Pro W3" pitchFamily="-105" charset="-128"/>
                <a:cs typeface="ヒラギノ角ゴ Pro W3" pitchFamily="-105" charset="-128"/>
              </a:rPr>
              <a:pPr/>
              <a:t>138</a:t>
            </a:fld>
            <a:endParaRPr lang="en-US">
              <a:latin typeface="Arial" pitchFamily="-105" charset="0"/>
              <a:ea typeface="ヒラギノ角ゴ Pro W3" pitchFamily="-105" charset="-128"/>
              <a:cs typeface="ヒラギノ角ゴ Pro W3" pitchFamily="-105" charset="-128"/>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139</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86BA9C0D-ACF2-D146-A75D-BD49E9D65D07}" type="slidenum">
              <a:rPr lang="en-US">
                <a:latin typeface="Arial" pitchFamily="-105" charset="0"/>
                <a:ea typeface="ヒラギノ角ゴ Pro W3" pitchFamily="-105" charset="-128"/>
                <a:cs typeface="ヒラギノ角ゴ Pro W3" pitchFamily="-105" charset="-128"/>
              </a:rPr>
              <a:pPr/>
              <a:t>143</a:t>
            </a:fld>
            <a:endParaRPr lang="en-US">
              <a:latin typeface="Arial" pitchFamily="-105" charset="0"/>
              <a:ea typeface="ヒラギノ角ゴ Pro W3" pitchFamily="-105" charset="-128"/>
              <a:cs typeface="ヒラギノ角ゴ Pro W3" pitchFamily="-105" charset="-128"/>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144</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145</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709DEBEE-B92C-D54C-A073-CF0A6E0D1D4F}" type="slidenum">
              <a:rPr lang="en-US">
                <a:latin typeface="Arial" pitchFamily="-105" charset="0"/>
                <a:ea typeface="ヒラギノ角ゴ Pro W3" pitchFamily="-105" charset="-128"/>
                <a:cs typeface="ヒラギノ角ゴ Pro W3" pitchFamily="-105" charset="-128"/>
              </a:rPr>
              <a:pPr/>
              <a:t>148</a:t>
            </a:fld>
            <a:endParaRPr lang="en-US">
              <a:latin typeface="Arial" pitchFamily="-105" charset="0"/>
              <a:ea typeface="ヒラギノ角ゴ Pro W3" pitchFamily="-105" charset="-128"/>
              <a:cs typeface="ヒラギノ角ゴ Pro W3" pitchFamily="-105" charset="-128"/>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149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D16003E2-D08F-0641-819B-2C90E9515CB1}" type="slidenum">
              <a:rPr lang="en-US">
                <a:latin typeface="Arial" pitchFamily="-105" charset="0"/>
                <a:ea typeface="ヒラギノ角ゴ Pro W3" pitchFamily="-105" charset="-128"/>
                <a:cs typeface="ヒラギノ角ゴ Pro W3" pitchFamily="-105" charset="-128"/>
              </a:rPr>
              <a:pPr/>
              <a:t>26</a:t>
            </a:fld>
            <a:endParaRPr lang="en-US">
              <a:latin typeface="Arial" pitchFamily="-105" charset="0"/>
              <a:ea typeface="ヒラギノ角ゴ Pro W3" pitchFamily="-105" charset="-128"/>
              <a:cs typeface="ヒラギノ角ゴ Pro W3" pitchFamily="-105" charset="-128"/>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CFB84C34-0183-1341-BE9B-3ACE5DEA5926}" type="slidenum">
              <a:rPr lang="en-US">
                <a:latin typeface="Arial" pitchFamily="-105" charset="0"/>
                <a:ea typeface="ヒラギノ角ゴ Pro W3" pitchFamily="-105" charset="-128"/>
                <a:cs typeface="ヒラギノ角ゴ Pro W3" pitchFamily="-105" charset="-128"/>
              </a:rPr>
              <a:pPr/>
              <a:t>153</a:t>
            </a:fld>
            <a:endParaRPr lang="en-US">
              <a:latin typeface="Arial" pitchFamily="-105" charset="0"/>
              <a:ea typeface="ヒラギノ角ゴ Pro W3" pitchFamily="-105" charset="-128"/>
              <a:cs typeface="ヒラギノ角ゴ Pro W3" pitchFamily="-105" charset="-128"/>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154</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24ED867F-E60F-0D42-B77A-D87DB16A61CC}" type="slidenum">
              <a:rPr lang="en-US">
                <a:latin typeface="Arial" pitchFamily="-105" charset="0"/>
                <a:ea typeface="ヒラギノ角ゴ Pro W3" pitchFamily="-105" charset="-128"/>
                <a:cs typeface="ヒラギノ角ゴ Pro W3" pitchFamily="-105" charset="-128"/>
              </a:rPr>
              <a:pPr/>
              <a:t>158</a:t>
            </a:fld>
            <a:endParaRPr lang="en-US">
              <a:latin typeface="Arial" pitchFamily="-105" charset="0"/>
              <a:ea typeface="ヒラギノ角ゴ Pro W3" pitchFamily="-105" charset="-128"/>
              <a:cs typeface="ヒラギノ角ゴ Pro W3" pitchFamily="-105" charset="-128"/>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159</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fld id="{F265BCDA-47E0-A34C-8563-ED9CE960FE77}" type="slidenum">
              <a:rPr lang="en-US">
                <a:latin typeface="Arial" pitchFamily="-105" charset="0"/>
                <a:ea typeface="ヒラギノ角ゴ Pro W3" pitchFamily="-105" charset="-128"/>
                <a:cs typeface="ヒラギノ角ゴ Pro W3" pitchFamily="-105" charset="-128"/>
              </a:rPr>
              <a:pPr/>
              <a:t>163</a:t>
            </a:fld>
            <a:endParaRPr lang="en-US">
              <a:latin typeface="Arial" pitchFamily="-105" charset="0"/>
              <a:ea typeface="ヒラギノ角ゴ Pro W3" pitchFamily="-105" charset="-128"/>
              <a:cs typeface="ヒラギノ角ゴ Pro W3" pitchFamily="-105" charset="-128"/>
            </a:endParaRPr>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164</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167</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91E05849-B61B-0E44-966F-9D4FFF0A4500}" type="slidenum">
              <a:rPr lang="en-US">
                <a:latin typeface="Arial" pitchFamily="-105" charset="0"/>
                <a:ea typeface="ヒラギノ角ゴ Pro W3" pitchFamily="-105" charset="-128"/>
                <a:cs typeface="ヒラギノ角ゴ Pro W3" pitchFamily="-105" charset="-128"/>
              </a:rPr>
              <a:pPr/>
              <a:t>168</a:t>
            </a:fld>
            <a:endParaRPr lang="en-US">
              <a:latin typeface="Arial" pitchFamily="-105" charset="0"/>
              <a:ea typeface="ヒラギノ角ゴ Pro W3" pitchFamily="-105" charset="-128"/>
              <a:cs typeface="ヒラギノ角ゴ Pro W3" pitchFamily="-105" charset="-128"/>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169</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1B376463-8B77-4641-AF3B-4163D4FC6347}" type="slidenum">
              <a:rPr lang="en-US">
                <a:latin typeface="Arial" pitchFamily="-105" charset="0"/>
                <a:ea typeface="ヒラギノ角ゴ Pro W3" pitchFamily="-105" charset="-128"/>
                <a:cs typeface="ヒラギノ角ゴ Pro W3" pitchFamily="-105" charset="-128"/>
              </a:rPr>
              <a:pPr/>
              <a:t>173</a:t>
            </a:fld>
            <a:endParaRPr lang="en-US">
              <a:latin typeface="Arial" pitchFamily="-105" charset="0"/>
              <a:ea typeface="ヒラギノ角ゴ Pro W3" pitchFamily="-105" charset="-128"/>
              <a:cs typeface="ヒラギノ角ゴ Pro W3" pitchFamily="-105" charset="-128"/>
            </a:endParaRPr>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696ACC19-028B-0546-AF5A-B90418F68BE2}" type="slidenum">
              <a:rPr lang="en-US">
                <a:latin typeface="Arial" pitchFamily="-105" charset="0"/>
                <a:ea typeface="ヒラギノ角ゴ Pro W3" pitchFamily="-105" charset="-128"/>
                <a:cs typeface="ヒラギノ角ゴ Pro W3" pitchFamily="-105" charset="-128"/>
              </a:rPr>
              <a:pPr/>
              <a:t>31</a:t>
            </a:fld>
            <a:endParaRPr lang="en-US">
              <a:latin typeface="Arial" pitchFamily="-105" charset="0"/>
              <a:ea typeface="ヒラギノ角ゴ Pro W3" pitchFamily="-105" charset="-128"/>
              <a:cs typeface="ヒラギノ角ゴ Pro W3" pitchFamily="-105" charset="-128"/>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174</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177</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7BC21C36-F8CB-7D45-81E3-E10B23FF8C98}" type="slidenum">
              <a:rPr lang="en-US">
                <a:latin typeface="Arial" pitchFamily="-105" charset="0"/>
                <a:ea typeface="ヒラギノ角ゴ Pro W3" pitchFamily="-105" charset="-128"/>
                <a:cs typeface="ヒラギノ角ゴ Pro W3" pitchFamily="-105" charset="-128"/>
              </a:rPr>
              <a:pPr/>
              <a:t>178</a:t>
            </a:fld>
            <a:endParaRPr lang="en-US">
              <a:latin typeface="Arial" pitchFamily="-105" charset="0"/>
              <a:ea typeface="ヒラギノ角ゴ Pro W3" pitchFamily="-105" charset="-128"/>
              <a:cs typeface="ヒラギノ角ゴ Pro W3" pitchFamily="-105" charset="-128"/>
            </a:endParaRPr>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63D49DEF-FA6E-9145-A894-E17C652AA2D9}" type="slidenum">
              <a:rPr lang="en-US">
                <a:latin typeface="Arial" pitchFamily="-105" charset="0"/>
                <a:ea typeface="ヒラギノ角ゴ Pro W3" pitchFamily="-105" charset="-128"/>
                <a:cs typeface="ヒラギノ角ゴ Pro W3" pitchFamily="-105" charset="-128"/>
              </a:rPr>
              <a:pPr/>
              <a:t>36</a:t>
            </a:fld>
            <a:endParaRPr lang="en-US">
              <a:latin typeface="Arial" pitchFamily="-105" charset="0"/>
              <a:ea typeface="ヒラギノ角ゴ Pro W3" pitchFamily="-105" charset="-128"/>
              <a:cs typeface="ヒラギノ角ゴ Pro W3" pitchFamily="-105" charset="-128"/>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01B1725C-5E8C-AD4E-9EFE-C8D9F4923517}" type="slidenum">
              <a:rPr lang="en-US">
                <a:latin typeface="Arial" pitchFamily="-105" charset="0"/>
                <a:ea typeface="ヒラギノ角ゴ Pro W3" pitchFamily="-105" charset="-128"/>
                <a:cs typeface="ヒラギノ角ゴ Pro W3" pitchFamily="-105" charset="-128"/>
              </a:rPr>
              <a:pPr/>
              <a:t>41</a:t>
            </a:fld>
            <a:endParaRPr lang="en-US">
              <a:latin typeface="Arial" pitchFamily="-105" charset="0"/>
              <a:ea typeface="ヒラギノ角ゴ Pro W3" pitchFamily="-105" charset="-128"/>
              <a:cs typeface="ヒラギノ角ゴ Pro W3" pitchFamily="-105" charset="-128"/>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B5A14F5-BC48-B443-B846-96B527507600}" type="datetimeFigureOut">
              <a:rPr lang="en-US" smtClean="0"/>
              <a:pPr/>
              <a:t>12/10/13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0A4E6-71A5-864F-A3D7-EEA44E7646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mv="urn:schemas-microsoft-com:mac:vml" xmlns="">
      <p:transition spd="slow" advClick="0"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5A14F5-BC48-B443-B846-96B527507600}" type="datetimeFigureOut">
              <a:rPr lang="en-US" smtClean="0"/>
              <a:pPr/>
              <a:t>12/10/13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0A4E6-71A5-864F-A3D7-EEA44E7646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mv="urn:schemas-microsoft-com:mac:vml" xmlns="">
      <p:transition spd="slow" advClick="0" advTm="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5A14F5-BC48-B443-B846-96B527507600}" type="datetimeFigureOut">
              <a:rPr lang="en-US" smtClean="0"/>
              <a:pPr/>
              <a:t>12/10/13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0A4E6-71A5-864F-A3D7-EEA44E7646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mv="urn:schemas-microsoft-com:mac:vml" xmlns="">
      <p:transition spd="slow" advClick="0" advTm="5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18B0E44-532D-1E4D-9392-2E6A347E55E0}" type="slidenum">
              <a:rPr lang="en-US"/>
              <a:pPr>
                <a:defRPr/>
              </a:pPr>
              <a:t>‹#›</a:t>
            </a:fld>
            <a:endParaRPr lang="en-US"/>
          </a:p>
        </p:txBody>
      </p:sp>
    </p:spTree>
  </p:cSld>
  <p:clrMapOvr>
    <a:masterClrMapping/>
  </p:clrMapOvr>
  <p:transition xmlns:p14="http://schemas.microsoft.com/office/powerpoint/2010/main" advClick="0" advTm="500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7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5A14F5-BC48-B443-B846-96B527507600}" type="datetimeFigureOut">
              <a:rPr lang="en-US" smtClean="0"/>
              <a:pPr/>
              <a:t>12/10/13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0A4E6-71A5-864F-A3D7-EEA44E7646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mv="urn:schemas-microsoft-com:mac:vml" xmlns="">
      <p:transition spd="slow" advClick="0" advTm="5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2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3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4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5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6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5A14F5-BC48-B443-B846-96B527507600}" type="datetimeFigureOut">
              <a:rPr lang="en-US" smtClean="0"/>
              <a:pPr/>
              <a:t>12/10/13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0A4E6-71A5-864F-A3D7-EEA44E7646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mv="urn:schemas-microsoft-com:mac:vml" xmlns="">
      <p:transition spd="slow" advClick="0" advTm="5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7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8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9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0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1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3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5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6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7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8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B5A14F5-BC48-B443-B846-96B527507600}" type="datetimeFigureOut">
              <a:rPr lang="en-US" smtClean="0"/>
              <a:pPr/>
              <a:t>12/10/13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40A4E6-71A5-864F-A3D7-EEA44E7646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mv="urn:schemas-microsoft-com:mac:vml" xmlns="">
      <p:transition spd="slow" advClick="0" advTm="5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9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0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1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7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8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9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1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3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4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5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5A14F5-BC48-B443-B846-96B527507600}" type="datetimeFigureOut">
              <a:rPr lang="en-US" smtClean="0"/>
              <a:pPr/>
              <a:t>12/10/13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40A4E6-71A5-864F-A3D7-EEA44E7646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mv="urn:schemas-microsoft-com:mac:vml" xmlns="">
      <p:transition spd="slow" advClick="0" advTm="5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46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7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8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9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50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51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53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54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55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56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5A14F5-BC48-B443-B846-96B527507600}" type="datetimeFigureOut">
              <a:rPr lang="en-US" smtClean="0"/>
              <a:pPr/>
              <a:t>12/10/13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40A4E6-71A5-864F-A3D7-EEA44E7646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mv="urn:schemas-microsoft-com:mac:vml" xmlns="">
      <p:transition spd="slow" advClick="0" advTm="500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57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8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59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60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61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62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63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64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65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66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5A14F5-BC48-B443-B846-96B527507600}" type="datetimeFigureOut">
              <a:rPr lang="en-US" smtClean="0"/>
              <a:pPr/>
              <a:t>12/10/13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40A4E6-71A5-864F-A3D7-EEA44E7646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mv="urn:schemas-microsoft-com:mac:vml" xmlns="">
      <p:transition spd="slow" advClick="0" advTm="500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67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68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9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70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71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74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75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76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78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79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5A14F5-BC48-B443-B846-96B527507600}" type="datetimeFigureOut">
              <a:rPr lang="en-US" smtClean="0"/>
              <a:pPr/>
              <a:t>12/10/13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40A4E6-71A5-864F-A3D7-EEA44E7646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mv="urn:schemas-microsoft-com:mac:vml" xmlns="">
      <p:transition spd="slow" advClick="0" advTm="500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80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81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82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83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5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5A14F5-BC48-B443-B846-96B527507600}" type="datetimeFigureOut">
              <a:rPr lang="en-US" smtClean="0"/>
              <a:pPr/>
              <a:t>12/10/13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40A4E6-71A5-864F-A3D7-EEA44E7646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mv="urn:schemas-microsoft-com:mac:vml" xmlns="">
      <p:transition spd="slow" advClick="0" advTm="5000"/>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63" Type="http://schemas.openxmlformats.org/officeDocument/2006/relationships/slideLayout" Target="../slideLayouts/slideLayout63.xml"/><Relationship Id="rId64" Type="http://schemas.openxmlformats.org/officeDocument/2006/relationships/slideLayout" Target="../slideLayouts/slideLayout64.xml"/><Relationship Id="rId65" Type="http://schemas.openxmlformats.org/officeDocument/2006/relationships/slideLayout" Target="../slideLayouts/slideLayout65.xml"/><Relationship Id="rId66" Type="http://schemas.openxmlformats.org/officeDocument/2006/relationships/slideLayout" Target="../slideLayouts/slideLayout66.xml"/><Relationship Id="rId67" Type="http://schemas.openxmlformats.org/officeDocument/2006/relationships/slideLayout" Target="../slideLayouts/slideLayout67.xml"/><Relationship Id="rId68" Type="http://schemas.openxmlformats.org/officeDocument/2006/relationships/slideLayout" Target="../slideLayouts/slideLayout68.xml"/><Relationship Id="rId69" Type="http://schemas.openxmlformats.org/officeDocument/2006/relationships/slideLayout" Target="../slideLayouts/slideLayout69.xml"/><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slideLayout" Target="../slideLayouts/slideLayout52.xml"/><Relationship Id="rId53" Type="http://schemas.openxmlformats.org/officeDocument/2006/relationships/slideLayout" Target="../slideLayouts/slideLayout53.xml"/><Relationship Id="rId54" Type="http://schemas.openxmlformats.org/officeDocument/2006/relationships/slideLayout" Target="../slideLayouts/slideLayout54.xml"/><Relationship Id="rId55" Type="http://schemas.openxmlformats.org/officeDocument/2006/relationships/slideLayout" Target="../slideLayouts/slideLayout55.xml"/><Relationship Id="rId56" Type="http://schemas.openxmlformats.org/officeDocument/2006/relationships/slideLayout" Target="../slideLayouts/slideLayout56.xml"/><Relationship Id="rId57" Type="http://schemas.openxmlformats.org/officeDocument/2006/relationships/slideLayout" Target="../slideLayouts/slideLayout57.xml"/><Relationship Id="rId58" Type="http://schemas.openxmlformats.org/officeDocument/2006/relationships/slideLayout" Target="../slideLayouts/slideLayout58.xml"/><Relationship Id="rId59" Type="http://schemas.openxmlformats.org/officeDocument/2006/relationships/slideLayout" Target="../slideLayouts/slideLayout5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80" Type="http://schemas.openxmlformats.org/officeDocument/2006/relationships/slideLayout" Target="../slideLayouts/slideLayout80.xml"/><Relationship Id="rId81" Type="http://schemas.openxmlformats.org/officeDocument/2006/relationships/slideLayout" Target="../slideLayouts/slideLayout81.xml"/><Relationship Id="rId82" Type="http://schemas.openxmlformats.org/officeDocument/2006/relationships/slideLayout" Target="../slideLayouts/slideLayout82.xml"/><Relationship Id="rId83" Type="http://schemas.openxmlformats.org/officeDocument/2006/relationships/slideLayout" Target="../slideLayouts/slideLayout83.xml"/><Relationship Id="rId84" Type="http://schemas.openxmlformats.org/officeDocument/2006/relationships/theme" Target="../theme/theme1.xml"/><Relationship Id="rId85" Type="http://schemas.openxmlformats.org/officeDocument/2006/relationships/image" Target="../media/image1.jpeg"/><Relationship Id="rId70" Type="http://schemas.openxmlformats.org/officeDocument/2006/relationships/slideLayout" Target="../slideLayouts/slideLayout70.xml"/><Relationship Id="rId71" Type="http://schemas.openxmlformats.org/officeDocument/2006/relationships/slideLayout" Target="../slideLayouts/slideLayout71.xml"/><Relationship Id="rId72" Type="http://schemas.openxmlformats.org/officeDocument/2006/relationships/slideLayout" Target="../slideLayouts/slideLayout72.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73" Type="http://schemas.openxmlformats.org/officeDocument/2006/relationships/slideLayout" Target="../slideLayouts/slideLayout73.xml"/><Relationship Id="rId74" Type="http://schemas.openxmlformats.org/officeDocument/2006/relationships/slideLayout" Target="../slideLayouts/slideLayout74.xml"/><Relationship Id="rId75" Type="http://schemas.openxmlformats.org/officeDocument/2006/relationships/slideLayout" Target="../slideLayouts/slideLayout75.xml"/><Relationship Id="rId76" Type="http://schemas.openxmlformats.org/officeDocument/2006/relationships/slideLayout" Target="../slideLayouts/slideLayout76.xml"/><Relationship Id="rId77" Type="http://schemas.openxmlformats.org/officeDocument/2006/relationships/slideLayout" Target="../slideLayouts/slideLayout77.xml"/><Relationship Id="rId78" Type="http://schemas.openxmlformats.org/officeDocument/2006/relationships/slideLayout" Target="../slideLayouts/slideLayout78.xml"/><Relationship Id="rId79" Type="http://schemas.openxmlformats.org/officeDocument/2006/relationships/slideLayout" Target="../slideLayouts/slideLayout79.xml"/><Relationship Id="rId60" Type="http://schemas.openxmlformats.org/officeDocument/2006/relationships/slideLayout" Target="../slideLayouts/slideLayout60.xml"/><Relationship Id="rId61" Type="http://schemas.openxmlformats.org/officeDocument/2006/relationships/slideLayout" Target="../slideLayouts/slideLayout61.xml"/><Relationship Id="rId62" Type="http://schemas.openxmlformats.org/officeDocument/2006/relationships/slideLayout" Target="../slideLayouts/slideLayout62.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5A14F5-BC48-B443-B846-96B527507600}" type="datetimeFigureOut">
              <a:rPr lang="en-US" smtClean="0"/>
              <a:pPr/>
              <a:t>12/10/13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40A4E6-71A5-864F-A3D7-EEA44E7646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4" r:id="rId35"/>
    <p:sldLayoutId id="2147483686" r:id="rId36"/>
    <p:sldLayoutId id="2147483687" r:id="rId37"/>
    <p:sldLayoutId id="2147483688" r:id="rId38"/>
    <p:sldLayoutId id="2147483689" r:id="rId39"/>
    <p:sldLayoutId id="2147483690" r:id="rId40"/>
    <p:sldLayoutId id="2147483691" r:id="rId41"/>
    <p:sldLayoutId id="2147483692" r:id="rId42"/>
    <p:sldLayoutId id="2147483698" r:id="rId43"/>
    <p:sldLayoutId id="2147483699" r:id="rId44"/>
    <p:sldLayoutId id="2147483700" r:id="rId45"/>
    <p:sldLayoutId id="2147483702" r:id="rId46"/>
    <p:sldLayoutId id="2147483704" r:id="rId47"/>
    <p:sldLayoutId id="2147483705" r:id="rId48"/>
    <p:sldLayoutId id="2147483706" r:id="rId49"/>
    <p:sldLayoutId id="2147483707" r:id="rId50"/>
    <p:sldLayoutId id="2147483708" r:id="rId51"/>
    <p:sldLayoutId id="2147483709" r:id="rId52"/>
    <p:sldLayoutId id="2147483710" r:id="rId53"/>
    <p:sldLayoutId id="2147483711" r:id="rId54"/>
    <p:sldLayoutId id="2147483712" r:id="rId55"/>
    <p:sldLayoutId id="2147483714" r:id="rId56"/>
    <p:sldLayoutId id="2147483715" r:id="rId57"/>
    <p:sldLayoutId id="2147483716" r:id="rId58"/>
    <p:sldLayoutId id="2147483717" r:id="rId59"/>
    <p:sldLayoutId id="2147483718" r:id="rId60"/>
    <p:sldLayoutId id="2147483719" r:id="rId61"/>
    <p:sldLayoutId id="2147483720" r:id="rId62"/>
    <p:sldLayoutId id="2147483721" r:id="rId63"/>
    <p:sldLayoutId id="2147483722" r:id="rId64"/>
    <p:sldLayoutId id="2147483723" r:id="rId65"/>
    <p:sldLayoutId id="2147483724" r:id="rId66"/>
    <p:sldLayoutId id="2147483725" r:id="rId67"/>
    <p:sldLayoutId id="2147483726" r:id="rId68"/>
    <p:sldLayoutId id="2147483727" r:id="rId69"/>
    <p:sldLayoutId id="2147483728" r:id="rId70"/>
    <p:sldLayoutId id="2147483729" r:id="rId71"/>
    <p:sldLayoutId id="2147483730" r:id="rId72"/>
    <p:sldLayoutId id="2147483731" r:id="rId73"/>
    <p:sldLayoutId id="2147483732" r:id="rId74"/>
    <p:sldLayoutId id="2147483735" r:id="rId75"/>
    <p:sldLayoutId id="2147483736" r:id="rId76"/>
    <p:sldLayoutId id="2147483737" r:id="rId77"/>
    <p:sldLayoutId id="2147483739" r:id="rId78"/>
    <p:sldLayoutId id="2147483740" r:id="rId79"/>
    <p:sldLayoutId id="2147483741" r:id="rId80"/>
    <p:sldLayoutId id="2147483742" r:id="rId81"/>
    <p:sldLayoutId id="2147483743" r:id="rId82"/>
    <p:sldLayoutId id="2147483744" r:id="rId83"/>
  </p:sldLayoutIdLst>
  <mc:AlternateContent xmlns:mc="http://schemas.openxmlformats.org/markup-compatibility/2006" xmlns:p14="http://schemas.microsoft.com/office/powerpoint/2010/main">
    <mc:Choice Requires="p14">
      <p:transition spd="slow" p14:dur="2000" advClick="0" advTm="5000"/>
    </mc:Choice>
    <mc:Fallback xmlns:mv="urn:schemas-microsoft-com:mac:vml" xmlns="">
      <p:transition spd="slow" advClick="0" advTm="5000"/>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0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2.jpeg"/><Relationship Id="rId1" Type="http://schemas.openxmlformats.org/officeDocument/2006/relationships/slideLayout" Target="../slideLayouts/slideLayout12.xml"/><Relationship Id="rId2" Type="http://schemas.openxmlformats.org/officeDocument/2006/relationships/notesSlide" Target="../notesSlides/notesSlide3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0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3.jpeg"/><Relationship Id="rId1" Type="http://schemas.openxmlformats.org/officeDocument/2006/relationships/slideLayout" Target="../slideLayouts/slideLayout12.xml"/><Relationship Id="rId2" Type="http://schemas.openxmlformats.org/officeDocument/2006/relationships/notesSlide" Target="../notesSlides/notesSlide3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1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4.jpeg"/><Relationship Id="rId1" Type="http://schemas.openxmlformats.org/officeDocument/2006/relationships/slideLayout" Target="../slideLayouts/slideLayout12.xml"/><Relationship Id="rId2" Type="http://schemas.openxmlformats.org/officeDocument/2006/relationships/notesSlide" Target="../notesSlides/notesSlide3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1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5.jpeg"/><Relationship Id="rId1" Type="http://schemas.openxmlformats.org/officeDocument/2006/relationships/slideLayout" Target="../slideLayouts/slideLayout12.xml"/><Relationship Id="rId2" Type="http://schemas.openxmlformats.org/officeDocument/2006/relationships/notesSlide" Target="../notesSlides/notesSlide4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jpe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2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6.jpeg"/><Relationship Id="rId1" Type="http://schemas.openxmlformats.org/officeDocument/2006/relationships/slideLayout" Target="../slideLayouts/slideLayout12.xml"/><Relationship Id="rId2" Type="http://schemas.openxmlformats.org/officeDocument/2006/relationships/notesSlide" Target="../notesSlides/notesSlide4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s>
</file>

<file path=ppt/slides/_rels/slide12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7.jpeg"/><Relationship Id="rId1" Type="http://schemas.openxmlformats.org/officeDocument/2006/relationships/slideLayout" Target="../slideLayouts/slideLayout12.xml"/><Relationship Id="rId2" Type="http://schemas.openxmlformats.org/officeDocument/2006/relationships/notesSlide" Target="../notesSlides/notesSlide4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s>
</file>

<file path=ppt/slides/_rels/slide13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8.jpeg"/><Relationship Id="rId1" Type="http://schemas.openxmlformats.org/officeDocument/2006/relationships/slideLayout" Target="../slideLayouts/slideLayout12.xml"/><Relationship Id="rId2" Type="http://schemas.openxmlformats.org/officeDocument/2006/relationships/notesSlide" Target="../notesSlides/notesSlide50.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s>
</file>

<file path=ppt/slides/_rels/slide13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9.jpeg"/><Relationship Id="rId1" Type="http://schemas.openxmlformats.org/officeDocument/2006/relationships/slideLayout" Target="../slideLayouts/slideLayout12.xml"/><Relationship Id="rId2" Type="http://schemas.openxmlformats.org/officeDocument/2006/relationships/notesSlide" Target="../notesSlides/notesSlide5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4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0.jpeg"/><Relationship Id="rId1" Type="http://schemas.openxmlformats.org/officeDocument/2006/relationships/slideLayout" Target="../slideLayouts/slideLayout12.xml"/><Relationship Id="rId2" Type="http://schemas.openxmlformats.org/officeDocument/2006/relationships/notesSlide" Target="../notesSlides/notesSlide55.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4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1.jpeg"/><Relationship Id="rId1" Type="http://schemas.openxmlformats.org/officeDocument/2006/relationships/slideLayout" Target="../slideLayouts/slideLayout12.xml"/><Relationship Id="rId2" Type="http://schemas.openxmlformats.org/officeDocument/2006/relationships/notesSlide" Target="../notesSlides/notesSlide5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2.jpeg"/><Relationship Id="rId1" Type="http://schemas.openxmlformats.org/officeDocument/2006/relationships/slideLayout" Target="../slideLayouts/slideLayout12.xml"/><Relationship Id="rId2" Type="http://schemas.openxmlformats.org/officeDocument/2006/relationships/notesSlide" Target="../notesSlides/notesSlide60.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5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3.jpeg"/><Relationship Id="rId1" Type="http://schemas.openxmlformats.org/officeDocument/2006/relationships/slideLayout" Target="../slideLayouts/slideLayout12.xml"/><Relationship Id="rId2" Type="http://schemas.openxmlformats.org/officeDocument/2006/relationships/notesSlide" Target="../notesSlides/notesSlide6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4.jpeg"/><Relationship Id="rId1" Type="http://schemas.openxmlformats.org/officeDocument/2006/relationships/slideLayout" Target="../slideLayouts/slideLayout12.xml"/><Relationship Id="rId2" Type="http://schemas.openxmlformats.org/officeDocument/2006/relationships/notesSlide" Target="../notesSlides/notesSlide6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5.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6.xml"/></Relationships>
</file>

<file path=ppt/slides/_rels/slide16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5.jpeg"/><Relationship Id="rId1" Type="http://schemas.openxmlformats.org/officeDocument/2006/relationships/slideLayout" Target="../slideLayouts/slideLayout12.xml"/><Relationship Id="rId2" Type="http://schemas.openxmlformats.org/officeDocument/2006/relationships/notesSlide" Target="../notesSlides/notesSlide6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8.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jpe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7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6.jpeg"/><Relationship Id="rId1" Type="http://schemas.openxmlformats.org/officeDocument/2006/relationships/slideLayout" Target="../slideLayouts/slideLayout12.xml"/><Relationship Id="rId2" Type="http://schemas.openxmlformats.org/officeDocument/2006/relationships/notesSlide" Target="../notesSlides/notesSlide69.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0.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1.xml"/></Relationships>
</file>

<file path=ppt/slides/_rels/slide17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7.jpeg"/><Relationship Id="rId1" Type="http://schemas.openxmlformats.org/officeDocument/2006/relationships/slideLayout" Target="../slideLayouts/slideLayout12.xml"/><Relationship Id="rId2" Type="http://schemas.openxmlformats.org/officeDocument/2006/relationships/notesSlide" Target="../notesSlides/notesSlide7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3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6.jpe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7.jpe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8.jpe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9.jpe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0.jpe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1.jpe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2.jpeg"/><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3.jpeg"/><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4.jpeg"/><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5.jpeg"/><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jpe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6.jpeg"/><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7.jpeg"/><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8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8.jpeg"/><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8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9.jpeg"/><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9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0.jpeg"/><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9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1.jpeg"/><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39010" y="2828836"/>
            <a:ext cx="7065981" cy="1200329"/>
          </a:xfrm>
          <a:prstGeom prst="rect">
            <a:avLst/>
          </a:prstGeom>
          <a:noFill/>
        </p:spPr>
        <p:txBody>
          <a:bodyPr wrap="square" rtlCol="0">
            <a:spAutoFit/>
          </a:bodyPr>
          <a:lstStyle/>
          <a:p>
            <a:pPr algn="ctr"/>
            <a:r>
              <a:rPr lang="en-US" sz="3600" b="1" dirty="0" smtClean="0">
                <a:latin typeface="Arial"/>
                <a:cs typeface="Arial"/>
              </a:rPr>
              <a:t>Welcome to the Fall 2013 </a:t>
            </a:r>
            <a:br>
              <a:rPr lang="en-US" sz="3600" b="1" dirty="0" smtClean="0">
                <a:latin typeface="Arial"/>
                <a:cs typeface="Arial"/>
              </a:rPr>
            </a:br>
            <a:r>
              <a:rPr lang="en-US" sz="3600" b="1" dirty="0" smtClean="0">
                <a:latin typeface="Arial"/>
                <a:cs typeface="Arial"/>
              </a:rPr>
              <a:t>CLA Senior Celebration!</a:t>
            </a:r>
            <a:endParaRPr lang="en-US" sz="3600" b="1" dirty="0">
              <a:latin typeface="Arial"/>
              <a:cs typeface="Arial"/>
            </a:endParaRPr>
          </a:p>
        </p:txBody>
      </p:sp>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3000219"/>
            <a:ext cx="8229600" cy="1143000"/>
          </a:xfrm>
        </p:spPr>
        <p:txBody>
          <a:bodyPr>
            <a:normAutofit fontScale="90000"/>
          </a:bodyPr>
          <a:lstStyle/>
          <a:p>
            <a:r>
              <a:rPr lang="en-US" sz="4889" dirty="0" smtClean="0"/>
              <a:t>Kristina Marie </a:t>
            </a:r>
            <a:r>
              <a:rPr lang="en-US" sz="4889" dirty="0" err="1" smtClean="0"/>
              <a:t>Astleford</a:t>
            </a:r>
            <a:r>
              <a:rPr lang="en-US" sz="4889" dirty="0" smtClean="0"/>
              <a:t/>
            </a:r>
            <a:br>
              <a:rPr lang="en-US" sz="4889" dirty="0" smtClean="0"/>
            </a:br>
            <a:r>
              <a:rPr lang="en-US" sz="4889" i="1" dirty="0" smtClean="0"/>
              <a:t>BA Physiology</a:t>
            </a:r>
            <a:r>
              <a:rPr lang="en-US" dirty="0" smtClean="0"/>
              <a:t> </a:t>
            </a:r>
            <a:br>
              <a:rPr lang="en-US" dirty="0" smtClean="0"/>
            </a:br>
            <a:endParaRPr lang="en-US" sz="2222" dirty="0"/>
          </a:p>
        </p:txBody>
      </p:sp>
    </p:spTree>
  </p:cSld>
  <p:clrMapOvr>
    <a:masterClrMapping/>
  </p:clrMapOvr>
  <p:transition xmlns:p14="http://schemas.microsoft.com/office/powerpoint/2010/main" advClick="0" advTm="7000"/>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468636"/>
            <a:ext cx="7158368" cy="2123658"/>
          </a:xfrm>
          <a:prstGeom prst="rect">
            <a:avLst/>
          </a:prstGeom>
        </p:spPr>
        <p:txBody>
          <a:bodyPr wrap="square" anchor="t">
            <a:spAutoFit/>
          </a:bodyPr>
          <a:lstStyle/>
          <a:p>
            <a:pPr algn="ctr"/>
            <a:r>
              <a:rPr lang="en-US" sz="4400" dirty="0" smtClean="0">
                <a:latin typeface="+mj-lt"/>
              </a:rPr>
              <a:t>Thomas Wilson McCoy</a:t>
            </a:r>
          </a:p>
          <a:p>
            <a:pPr algn="ctr"/>
            <a:r>
              <a:rPr lang="en-US" sz="4400" i="1" dirty="0" smtClean="0">
                <a:latin typeface="+mj-lt"/>
              </a:rPr>
              <a:t>BA Russian</a:t>
            </a:r>
          </a:p>
          <a:p>
            <a:pPr algn="ctr"/>
            <a:r>
              <a:rPr lang="en-US" sz="4400" i="1" dirty="0" smtClean="0">
                <a:latin typeface="+mj-lt"/>
              </a:rPr>
              <a:t>BA Political Science</a:t>
            </a:r>
          </a:p>
        </p:txBody>
      </p:sp>
    </p:spTree>
  </p:cSld>
  <p:clrMapOvr>
    <a:masterClrMapping/>
  </p:clrMapOvr>
  <p:transition xmlns:p14="http://schemas.microsoft.com/office/powerpoint/2010/main" advClick="0" advTm="7000"/>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3200233"/>
            <a:ext cx="8229600" cy="1143000"/>
          </a:xfrm>
        </p:spPr>
        <p:txBody>
          <a:bodyPr>
            <a:normAutofit fontScale="90000"/>
          </a:bodyPr>
          <a:lstStyle/>
          <a:p>
            <a:r>
              <a:rPr lang="en-US" sz="4889" dirty="0" smtClean="0"/>
              <a:t>Hope Christiana McCullough </a:t>
            </a:r>
            <a:br>
              <a:rPr lang="en-US" sz="4889" dirty="0" smtClean="0"/>
            </a:br>
            <a:r>
              <a:rPr lang="en-US" sz="4889" i="1" dirty="0" smtClean="0"/>
              <a:t>BA </a:t>
            </a:r>
            <a:r>
              <a:rPr lang="en-US" sz="4444" i="1" dirty="0" smtClean="0"/>
              <a:t>Journalism</a:t>
            </a:r>
            <a:r>
              <a:rPr lang="en-US" sz="4000" i="1" dirty="0" smtClean="0"/>
              <a:t/>
            </a:r>
            <a:br>
              <a:rPr lang="en-US" sz="4000" i="1" dirty="0" smtClean="0"/>
            </a:br>
            <a:r>
              <a:rPr lang="en-US" sz="4900" i="1" dirty="0" smtClean="0"/>
              <a:t>Distinction</a:t>
            </a:r>
            <a:r>
              <a:rPr lang="en-US" sz="4000" i="1" dirty="0" smtClean="0"/>
              <a:t> </a:t>
            </a:r>
            <a:br>
              <a:rPr lang="en-US" sz="4000" i="1" dirty="0" smtClean="0"/>
            </a:br>
            <a:endParaRPr lang="en-US" dirty="0"/>
          </a:p>
        </p:txBody>
      </p:sp>
    </p:spTree>
  </p:cSld>
  <p:clrMapOvr>
    <a:masterClrMapping/>
  </p:clrMapOvr>
  <p:transition xmlns:p14="http://schemas.microsoft.com/office/powerpoint/2010/main" advClick="0" advTm="7000"/>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57500"/>
            <a:ext cx="8229600" cy="1143000"/>
          </a:xfrm>
        </p:spPr>
        <p:txBody>
          <a:bodyPr>
            <a:noAutofit/>
          </a:bodyPr>
          <a:lstStyle/>
          <a:p>
            <a:r>
              <a:rPr lang="en-US" dirty="0" smtClean="0"/>
              <a:t>Arber </a:t>
            </a:r>
            <a:r>
              <a:rPr lang="en-US" dirty="0" err="1" smtClean="0"/>
              <a:t>Meko</a:t>
            </a:r>
            <a:r>
              <a:rPr lang="en-US" dirty="0" smtClean="0"/>
              <a:t/>
            </a:r>
            <a:br>
              <a:rPr lang="en-US" dirty="0" smtClean="0"/>
            </a:br>
            <a:r>
              <a:rPr lang="en-US" i="1" dirty="0" smtClean="0"/>
              <a:t>BA Communication Studies</a:t>
            </a:r>
            <a:endParaRPr lang="en-US" dirty="0"/>
          </a:p>
        </p:txBody>
      </p:sp>
    </p:spTree>
  </p:cSld>
  <p:clrMapOvr>
    <a:masterClrMapping/>
  </p:clrMapOvr>
  <p:transition xmlns:p14="http://schemas.microsoft.com/office/powerpoint/2010/main" advClick="0" advTm="7000"/>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pic>
        <p:nvPicPr>
          <p:cNvPr id="108546" name="Picture 3" descr="Lermar-and-Glenn_4248"/>
          <p:cNvPicPr>
            <a:picLocks noGrp="1" noChangeAspect="1" noChangeArrowheads="1"/>
          </p:cNvPicPr>
          <p:nvPr>
            <p:ph/>
          </p:nvPr>
        </p:nvPicPr>
        <p:blipFill>
          <a:blip r:embed="rId4"/>
          <a:srcRect/>
          <a:stretch>
            <a:fillRect/>
          </a:stretch>
        </p:blipFill>
        <p:spPr>
          <a:xfrm>
            <a:off x="685800" y="1017588"/>
            <a:ext cx="7772400" cy="4670425"/>
          </a:xfrm>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059084"/>
            <a:ext cx="7158368" cy="1862048"/>
          </a:xfrm>
          <a:prstGeom prst="rect">
            <a:avLst/>
          </a:prstGeom>
        </p:spPr>
        <p:txBody>
          <a:bodyPr wrap="square" anchor="t">
            <a:spAutoFit/>
          </a:bodyPr>
          <a:lstStyle/>
          <a:p>
            <a:r>
              <a:rPr lang="en-US" sz="2300" dirty="0" smtClean="0">
                <a:latin typeface="Arial"/>
                <a:cs typeface="Arial"/>
              </a:rPr>
              <a:t>Here's to you, graduates true. Your road, no doubt, was long...you, however, remained strong!  And now a bright new world is opened to you!</a:t>
            </a:r>
          </a:p>
          <a:p>
            <a:pPr algn="r"/>
            <a:r>
              <a:rPr lang="en-US" sz="2300" dirty="0" smtClean="0">
                <a:latin typeface="Arial"/>
                <a:ea typeface="Arial" pitchFamily="-105" charset="0"/>
                <a:cs typeface="Arial"/>
              </a:rPr>
              <a:t>– </a:t>
            </a:r>
            <a:r>
              <a:rPr lang="en-US" sz="2300" dirty="0" smtClean="0">
                <a:latin typeface="Arial"/>
                <a:cs typeface="Arial"/>
              </a:rPr>
              <a:t>Corey </a:t>
            </a:r>
            <a:r>
              <a:rPr lang="en-US" sz="2300" dirty="0" err="1" smtClean="0">
                <a:latin typeface="Arial"/>
                <a:cs typeface="Arial"/>
              </a:rPr>
              <a:t>Kellett</a:t>
            </a:r>
            <a:endParaRPr lang="en-US" sz="2300" dirty="0" smtClean="0">
              <a:latin typeface="Arial"/>
              <a:cs typeface="Arial"/>
            </a:endParaRPr>
          </a:p>
          <a:p>
            <a:pPr algn="r"/>
            <a:r>
              <a:rPr lang="en-US" sz="2300" i="1" dirty="0" smtClean="0">
                <a:latin typeface="Arial"/>
                <a:ea typeface="Arial" pitchFamily="-105" charset="0"/>
                <a:cs typeface="Arial"/>
              </a:rPr>
              <a:t>'99 Public Relations</a:t>
            </a:r>
          </a:p>
        </p:txBody>
      </p:sp>
    </p:spTree>
  </p:cSld>
  <p:clrMapOvr>
    <a:masterClrMapping/>
  </p:clrMapOvr>
  <p:transition xmlns:p14="http://schemas.microsoft.com/office/powerpoint/2010/main" advClick="0" advTm="8000"/>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640192"/>
            <a:ext cx="7158368" cy="2677656"/>
          </a:xfrm>
          <a:prstGeom prst="rect">
            <a:avLst/>
          </a:prstGeom>
        </p:spPr>
        <p:txBody>
          <a:bodyPr wrap="square" anchor="t">
            <a:spAutoFit/>
          </a:bodyPr>
          <a:lstStyle/>
          <a:p>
            <a:pPr algn="ctr"/>
            <a:r>
              <a:rPr lang="en-US" sz="4400" dirty="0" smtClean="0">
                <a:latin typeface="+mj-lt"/>
              </a:rPr>
              <a:t>Courtney Lynn </a:t>
            </a:r>
            <a:r>
              <a:rPr lang="en-US" sz="4400" dirty="0" err="1" smtClean="0">
                <a:latin typeface="+mj-lt"/>
              </a:rPr>
              <a:t>Mielke</a:t>
            </a:r>
            <a:endParaRPr lang="en-US" sz="4400" dirty="0" smtClean="0">
              <a:latin typeface="+mj-lt"/>
            </a:endParaRPr>
          </a:p>
          <a:p>
            <a:pPr algn="ctr"/>
            <a:r>
              <a:rPr lang="en-US" sz="4400" i="1" dirty="0" smtClean="0">
                <a:latin typeface="+mj-lt"/>
              </a:rPr>
              <a:t>BA Spanish Studies  </a:t>
            </a:r>
          </a:p>
          <a:p>
            <a:pPr algn="ctr"/>
            <a:endParaRPr lang="en-US" sz="4400" i="1" dirty="0" smtClean="0">
              <a:latin typeface="+mj-lt"/>
            </a:endParaRPr>
          </a:p>
          <a:p>
            <a:pPr algn="ctr"/>
            <a:r>
              <a:rPr lang="en-US" dirty="0" smtClean="0"/>
              <a:t>Thank you to my amazing family for always supporting me in everything that I do! I love you! ¡Los amo muchísimo! </a:t>
            </a:r>
            <a:endParaRPr lang="en-US" dirty="0">
              <a:latin typeface="+mj-lt"/>
            </a:endParaRPr>
          </a:p>
        </p:txBody>
      </p:sp>
    </p:spTree>
  </p:cSld>
  <p:clrMapOvr>
    <a:masterClrMapping/>
  </p:clrMapOvr>
  <p:transition xmlns:p14="http://schemas.microsoft.com/office/powerpoint/2010/main" advClick="0" advTm="7000"/>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87218" y="3113715"/>
            <a:ext cx="7410880" cy="1143000"/>
          </a:xfrm>
        </p:spPr>
        <p:txBody>
          <a:bodyPr>
            <a:noAutofit/>
          </a:bodyPr>
          <a:lstStyle/>
          <a:p>
            <a:r>
              <a:rPr lang="en-US" dirty="0" smtClean="0"/>
              <a:t>Eric Mueller</a:t>
            </a:r>
            <a:br>
              <a:rPr lang="en-US" dirty="0" smtClean="0"/>
            </a:br>
            <a:r>
              <a:rPr lang="en-US" i="1" dirty="0" smtClean="0"/>
              <a:t>BA Journalism</a:t>
            </a:r>
            <a:br>
              <a:rPr lang="en-US" i="1" dirty="0" smtClean="0"/>
            </a:br>
            <a:r>
              <a:rPr lang="en-US" i="1" dirty="0" smtClean="0"/>
              <a:t/>
            </a:r>
            <a:br>
              <a:rPr lang="en-US" i="1" dirty="0" smtClean="0"/>
            </a:br>
            <a:r>
              <a:rPr lang="en-US" sz="1800" dirty="0" smtClean="0"/>
              <a:t>Thanks Mom, Dad and Jess for supporting me on my adventure as a Golden Gopher. I love you guys. We did it!! </a:t>
            </a:r>
            <a:endParaRPr lang="en-US" sz="1800" dirty="0"/>
          </a:p>
        </p:txBody>
      </p:sp>
    </p:spTree>
  </p:cSld>
  <p:clrMapOvr>
    <a:masterClrMapping/>
  </p:clrMapOvr>
  <p:transition xmlns:p14="http://schemas.microsoft.com/office/powerpoint/2010/main" advClick="0" advTm="7000"/>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00604"/>
            <a:ext cx="8229600" cy="1143000"/>
          </a:xfrm>
        </p:spPr>
        <p:txBody>
          <a:bodyPr>
            <a:normAutofit fontScale="90000"/>
          </a:bodyPr>
          <a:lstStyle/>
          <a:p>
            <a:r>
              <a:rPr lang="en-US" sz="4889" dirty="0" smtClean="0"/>
              <a:t>Emily Neighbors</a:t>
            </a:r>
            <a:br>
              <a:rPr lang="en-US" sz="4889" dirty="0" smtClean="0"/>
            </a:br>
            <a:r>
              <a:rPr lang="en-US" sz="4889" i="1" dirty="0" smtClean="0"/>
              <a:t>BA French Studies</a:t>
            </a:r>
            <a:endParaRPr lang="en-US" sz="2222" dirty="0"/>
          </a:p>
        </p:txBody>
      </p:sp>
    </p:spTree>
  </p:cSld>
  <p:clrMapOvr>
    <a:masterClrMapping/>
  </p:clrMapOvr>
  <p:transition xmlns:p14="http://schemas.microsoft.com/office/powerpoint/2010/main" advClick="0" advTm="7000"/>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110595" name="Picture 4" descr="041203_2931_v3"/>
          <p:cNvPicPr>
            <a:picLocks noChangeAspect="1" noChangeArrowheads="1"/>
          </p:cNvPicPr>
          <p:nvPr/>
        </p:nvPicPr>
        <p:blipFill>
          <a:blip r:embed="rId4"/>
          <a:srcRect/>
          <a:stretch>
            <a:fillRect/>
          </a:stretch>
        </p:blipFill>
        <p:spPr bwMode="auto">
          <a:xfrm>
            <a:off x="685800" y="762000"/>
            <a:ext cx="7772400" cy="5168900"/>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6786" y="2809591"/>
            <a:ext cx="5936444" cy="1508105"/>
          </a:xfrm>
          <a:prstGeom prst="rect">
            <a:avLst/>
          </a:prstGeom>
        </p:spPr>
        <p:txBody>
          <a:bodyPr wrap="square" anchor="t">
            <a:spAutoFit/>
          </a:bodyPr>
          <a:lstStyle/>
          <a:p>
            <a:r>
              <a:rPr lang="en-US" sz="2300" dirty="0" smtClean="0">
                <a:latin typeface="Arial"/>
                <a:cs typeface="Arial"/>
              </a:rPr>
              <a:t>Remember its your attitude not your aptitude that determines your altitude in life.</a:t>
            </a:r>
          </a:p>
          <a:p>
            <a:pPr algn="r"/>
            <a:r>
              <a:rPr lang="en-US" sz="2300" dirty="0" smtClean="0">
                <a:latin typeface="Arial"/>
                <a:ea typeface="Arial" pitchFamily="-105" charset="0"/>
                <a:cs typeface="Arial"/>
              </a:rPr>
              <a:t>– </a:t>
            </a:r>
            <a:r>
              <a:rPr lang="en-US" sz="2300" dirty="0" smtClean="0">
                <a:latin typeface="Arial"/>
                <a:cs typeface="Arial"/>
              </a:rPr>
              <a:t>Mario Casa de </a:t>
            </a:r>
            <a:r>
              <a:rPr lang="en-US" sz="2300" dirty="0" err="1" smtClean="0">
                <a:latin typeface="Arial"/>
                <a:cs typeface="Arial"/>
              </a:rPr>
              <a:t>Calvo</a:t>
            </a:r>
            <a:endParaRPr lang="en-US" sz="2300" dirty="0" smtClean="0">
              <a:latin typeface="Arial"/>
              <a:cs typeface="Arial"/>
            </a:endParaRPr>
          </a:p>
          <a:p>
            <a:pPr algn="r"/>
            <a:r>
              <a:rPr lang="en-US" sz="2300" i="1" dirty="0" smtClean="0">
                <a:latin typeface="Arial"/>
                <a:ea typeface="Arial" pitchFamily="-105" charset="0"/>
                <a:cs typeface="Arial"/>
              </a:rPr>
              <a:t>‘74 Communications</a:t>
            </a:r>
          </a:p>
        </p:txBody>
      </p:sp>
    </p:spTree>
  </p:cSld>
  <p:clrMapOvr>
    <a:masterClrMapping/>
  </p:clrMapOvr>
  <p:transition xmlns:p14="http://schemas.microsoft.com/office/powerpoint/2010/main" advClick="0" advTm="7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57500"/>
            <a:ext cx="8229600" cy="1143000"/>
          </a:xfrm>
        </p:spPr>
        <p:txBody>
          <a:bodyPr>
            <a:normAutofit fontScale="90000"/>
          </a:bodyPr>
          <a:lstStyle/>
          <a:p>
            <a:r>
              <a:rPr lang="en-US" sz="4889" dirty="0" smtClean="0"/>
              <a:t>Allison Rose Atkins</a:t>
            </a:r>
            <a:br>
              <a:rPr lang="en-US" sz="4889" dirty="0" smtClean="0"/>
            </a:br>
            <a:r>
              <a:rPr lang="en-US" sz="4889" i="1" dirty="0" smtClean="0"/>
              <a:t>BA Journalism</a:t>
            </a:r>
            <a:r>
              <a:rPr lang="en-US" dirty="0" smtClean="0"/>
              <a:t>	</a:t>
            </a:r>
            <a:br>
              <a:rPr lang="en-US" dirty="0" smtClean="0"/>
            </a:br>
            <a:r>
              <a:rPr lang="en-US" dirty="0"/>
              <a:t/>
            </a:r>
            <a:br>
              <a:rPr lang="en-US" dirty="0"/>
            </a:br>
            <a:r>
              <a:rPr lang="en-US" sz="2000" dirty="0"/>
              <a:t>Mom you are my rock, I couldn't have done it without you. Dad I know you are watching, I hope you are proud. Thanks family for the support. 	</a:t>
            </a:r>
          </a:p>
        </p:txBody>
      </p:sp>
    </p:spTree>
  </p:cSld>
  <p:clrMapOvr>
    <a:masterClrMapping/>
  </p:clrMapOvr>
  <p:transition xmlns:p14="http://schemas.microsoft.com/office/powerpoint/2010/main" advClick="0" advTm="7000"/>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2532" y="2365727"/>
            <a:ext cx="7831506" cy="2369880"/>
          </a:xfrm>
          <a:prstGeom prst="rect">
            <a:avLst/>
          </a:prstGeom>
        </p:spPr>
        <p:txBody>
          <a:bodyPr wrap="square" anchor="t">
            <a:spAutoFit/>
          </a:bodyPr>
          <a:lstStyle/>
          <a:p>
            <a:pPr algn="ctr"/>
            <a:r>
              <a:rPr lang="en-US" sz="4400" dirty="0" smtClean="0"/>
              <a:t>Rachel Maria Nelson</a:t>
            </a:r>
          </a:p>
          <a:p>
            <a:pPr algn="ctr"/>
            <a:r>
              <a:rPr lang="en-US" sz="4400" i="1" dirty="0" smtClean="0"/>
              <a:t>BA Communication Studies</a:t>
            </a:r>
            <a:endParaRPr lang="en-US" sz="4400" dirty="0" smtClean="0"/>
          </a:p>
          <a:p>
            <a:pPr algn="ctr"/>
            <a:r>
              <a:rPr lang="en-US" sz="4000" dirty="0" smtClean="0"/>
              <a:t> </a:t>
            </a:r>
          </a:p>
          <a:p>
            <a:pPr algn="ctr"/>
            <a:r>
              <a:rPr lang="en-US" sz="2000" dirty="0" smtClean="0"/>
              <a:t>Congratulations!</a:t>
            </a:r>
            <a:endParaRPr lang="en-US" sz="2000" i="1" dirty="0" smtClean="0">
              <a:latin typeface="Arial"/>
              <a:ea typeface="Arial" pitchFamily="-105" charset="0"/>
              <a:cs typeface="Arial"/>
            </a:endParaRPr>
          </a:p>
        </p:txBody>
      </p:sp>
    </p:spTree>
  </p:cSld>
  <p:clrMapOvr>
    <a:masterClrMapping/>
  </p:clrMapOvr>
  <p:transition xmlns:p14="http://schemas.microsoft.com/office/powerpoint/2010/main" advClick="0" advTm="7000"/>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57500"/>
            <a:ext cx="8229600" cy="1143000"/>
          </a:xfrm>
        </p:spPr>
        <p:txBody>
          <a:bodyPr>
            <a:noAutofit/>
          </a:bodyPr>
          <a:lstStyle/>
          <a:p>
            <a:r>
              <a:rPr lang="en-US" dirty="0" err="1" smtClean="0"/>
              <a:t>Katlyn</a:t>
            </a:r>
            <a:r>
              <a:rPr lang="en-US" dirty="0" smtClean="0"/>
              <a:t> Mary Nelson</a:t>
            </a:r>
            <a:br>
              <a:rPr lang="en-US" dirty="0" smtClean="0"/>
            </a:br>
            <a:r>
              <a:rPr lang="en-US" i="1" dirty="0" smtClean="0"/>
              <a:t>BA Biology, Society, &amp; Environment</a:t>
            </a:r>
            <a:br>
              <a:rPr lang="en-US" i="1" dirty="0" smtClean="0"/>
            </a:br>
            <a:r>
              <a:rPr lang="en-US" i="1" dirty="0" smtClean="0"/>
              <a:t/>
            </a:r>
            <a:br>
              <a:rPr lang="en-US" i="1" dirty="0" smtClean="0"/>
            </a:br>
            <a:r>
              <a:rPr lang="en-US" sz="1800" dirty="0" smtClean="0"/>
              <a:t>Thank you Mom and Dad for getting me to where I am today. I am so thankful for this journey and excited for what lies ahead. </a:t>
            </a:r>
            <a:endParaRPr lang="en-US" sz="1800" dirty="0"/>
          </a:p>
        </p:txBody>
      </p:sp>
    </p:spTree>
  </p:cSld>
  <p:clrMapOvr>
    <a:masterClrMapping/>
  </p:clrMapOvr>
  <p:transition xmlns:p14="http://schemas.microsoft.com/office/powerpoint/2010/main" advClick="0" advTm="7000"/>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3027304"/>
            <a:ext cx="8229600" cy="1143000"/>
          </a:xfrm>
        </p:spPr>
        <p:txBody>
          <a:bodyPr>
            <a:normAutofit fontScale="90000"/>
          </a:bodyPr>
          <a:lstStyle/>
          <a:p>
            <a:r>
              <a:rPr lang="en-US" sz="4889" dirty="0" err="1" smtClean="0"/>
              <a:t>Caophi</a:t>
            </a:r>
            <a:r>
              <a:rPr lang="en-US" sz="4889" dirty="0" smtClean="0"/>
              <a:t> Nguyen</a:t>
            </a:r>
            <a:br>
              <a:rPr lang="en-US" sz="4889" dirty="0" smtClean="0"/>
            </a:br>
            <a:r>
              <a:rPr lang="en-US" sz="4889" i="1" dirty="0" smtClean="0"/>
              <a:t>BA Communication Studies</a:t>
            </a:r>
            <a:endParaRPr lang="en-US" sz="2222" dirty="0"/>
          </a:p>
        </p:txBody>
      </p:sp>
    </p:spTree>
  </p:cSld>
  <p:clrMapOvr>
    <a:masterClrMapping/>
  </p:clrMapOvr>
  <p:transition xmlns:p14="http://schemas.microsoft.com/office/powerpoint/2010/main" advClick="0" advTm="7000"/>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112643" name="Picture 4" descr="051004_0223"/>
          <p:cNvPicPr>
            <a:picLocks noChangeAspect="1" noChangeArrowheads="1"/>
          </p:cNvPicPr>
          <p:nvPr/>
        </p:nvPicPr>
        <p:blipFill>
          <a:blip r:embed="rId4"/>
          <a:srcRect/>
          <a:stretch>
            <a:fillRect/>
          </a:stretch>
        </p:blipFill>
        <p:spPr bwMode="auto">
          <a:xfrm>
            <a:off x="685800" y="762000"/>
            <a:ext cx="7772400" cy="5168900"/>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6786" y="2318875"/>
            <a:ext cx="5936444" cy="2246769"/>
          </a:xfrm>
          <a:prstGeom prst="rect">
            <a:avLst/>
          </a:prstGeom>
        </p:spPr>
        <p:txBody>
          <a:bodyPr wrap="square" anchor="t">
            <a:spAutoFit/>
          </a:bodyPr>
          <a:lstStyle/>
          <a:p>
            <a:r>
              <a:rPr lang="en-US" sz="2000" dirty="0" smtClean="0">
                <a:latin typeface="Arial"/>
                <a:cs typeface="Arial"/>
              </a:rPr>
              <a:t>Congratulations! You did it! Never forget this moment or the opportunity you had to receive such an incredible education. Get out there and do something great! Continue to make the University of Minnesota proud!</a:t>
            </a:r>
          </a:p>
          <a:p>
            <a:pPr algn="r"/>
            <a:r>
              <a:rPr lang="en-US" sz="2000" dirty="0" smtClean="0">
                <a:latin typeface="Arial"/>
                <a:ea typeface="Arial" pitchFamily="-105" charset="0"/>
                <a:cs typeface="Arial"/>
              </a:rPr>
              <a:t>– </a:t>
            </a:r>
            <a:r>
              <a:rPr lang="en-US" sz="2000" dirty="0" smtClean="0">
                <a:latin typeface="Arial"/>
                <a:cs typeface="Arial"/>
              </a:rPr>
              <a:t>Abby </a:t>
            </a:r>
            <a:r>
              <a:rPr lang="en-US" sz="2000" dirty="0" err="1" smtClean="0">
                <a:latin typeface="Arial"/>
                <a:cs typeface="Arial"/>
              </a:rPr>
              <a:t>Geraets</a:t>
            </a:r>
            <a:endParaRPr lang="en-US" sz="2000" dirty="0" smtClean="0">
              <a:latin typeface="Arial"/>
              <a:cs typeface="Arial"/>
            </a:endParaRPr>
          </a:p>
          <a:p>
            <a:pPr algn="r"/>
            <a:r>
              <a:rPr lang="en-US" sz="2000" i="1" dirty="0" smtClean="0">
                <a:latin typeface="Arial"/>
                <a:ea typeface="Arial" pitchFamily="-105" charset="0"/>
                <a:cs typeface="Arial"/>
              </a:rPr>
              <a:t>'09 Architecture</a:t>
            </a:r>
          </a:p>
        </p:txBody>
      </p:sp>
    </p:spTree>
  </p:cSld>
  <p:clrMapOvr>
    <a:masterClrMapping/>
  </p:clrMapOvr>
  <p:transition xmlns:p14="http://schemas.microsoft.com/office/powerpoint/2010/main" advClick="0" advTm="8000"/>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74319" y="2857500"/>
            <a:ext cx="6436680" cy="1143000"/>
          </a:xfrm>
        </p:spPr>
        <p:txBody>
          <a:bodyPr>
            <a:noAutofit/>
          </a:bodyPr>
          <a:lstStyle/>
          <a:p>
            <a:r>
              <a:rPr lang="en-US" dirty="0" smtClean="0"/>
              <a:t>Brian P. Nguyen</a:t>
            </a:r>
            <a:br>
              <a:rPr lang="en-US" dirty="0" smtClean="0"/>
            </a:br>
            <a:r>
              <a:rPr lang="en-US" i="1" dirty="0" smtClean="0"/>
              <a:t>BA Computer Science</a:t>
            </a:r>
            <a:br>
              <a:rPr lang="en-US" i="1" dirty="0" smtClean="0"/>
            </a:br>
            <a:r>
              <a:rPr lang="en-US" i="1" dirty="0" smtClean="0"/>
              <a:t/>
            </a:r>
            <a:br>
              <a:rPr lang="en-US" i="1" dirty="0" smtClean="0"/>
            </a:br>
            <a:r>
              <a:rPr lang="en-US" sz="1800" dirty="0" smtClean="0"/>
              <a:t>To the sleepless nights and endless coffee cups, congratulations to all the graduates of 2013! </a:t>
            </a:r>
            <a:endParaRPr lang="en-US" sz="1800" dirty="0"/>
          </a:p>
        </p:txBody>
      </p:sp>
    </p:spTree>
  </p:cSld>
  <p:clrMapOvr>
    <a:masterClrMapping/>
  </p:clrMapOvr>
  <p:transition xmlns:p14="http://schemas.microsoft.com/office/powerpoint/2010/main" advClick="0" advTm="7000"/>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27649" y="2956560"/>
            <a:ext cx="8229600" cy="1143000"/>
          </a:xfrm>
        </p:spPr>
        <p:txBody>
          <a:bodyPr>
            <a:normAutofit fontScale="90000"/>
          </a:bodyPr>
          <a:lstStyle/>
          <a:p>
            <a:r>
              <a:rPr lang="en-US" sz="4889" dirty="0" err="1" smtClean="0"/>
              <a:t>Saif</a:t>
            </a:r>
            <a:r>
              <a:rPr lang="en-US" sz="4889" dirty="0" smtClean="0"/>
              <a:t> </a:t>
            </a:r>
            <a:r>
              <a:rPr lang="en-US" sz="4889" dirty="0" err="1" smtClean="0"/>
              <a:t>Rahman</a:t>
            </a:r>
            <a:r>
              <a:rPr lang="en-US" sz="4889" dirty="0" smtClean="0"/>
              <a:t> </a:t>
            </a:r>
            <a:r>
              <a:rPr lang="en-US" sz="4889" dirty="0" err="1" smtClean="0"/>
              <a:t>Nizhor</a:t>
            </a:r>
            <a:r>
              <a:rPr lang="en-US" sz="4889" dirty="0" smtClean="0"/>
              <a:t/>
            </a:r>
            <a:br>
              <a:rPr lang="en-US" sz="4889" dirty="0" smtClean="0"/>
            </a:br>
            <a:r>
              <a:rPr lang="en-US" sz="4889" i="1" dirty="0" smtClean="0"/>
              <a:t>BA Physiology</a:t>
            </a:r>
            <a:br>
              <a:rPr lang="en-US" sz="4889" i="1" dirty="0" smtClean="0"/>
            </a:br>
            <a:r>
              <a:rPr lang="en-US" sz="4889" i="1" dirty="0" smtClean="0"/>
              <a:t/>
            </a:r>
            <a:br>
              <a:rPr lang="en-US" sz="4889" i="1" dirty="0" smtClean="0"/>
            </a:br>
            <a:r>
              <a:rPr lang="en-US" sz="2000" dirty="0" smtClean="0"/>
              <a:t>Mom, Dad, </a:t>
            </a:r>
            <a:r>
              <a:rPr lang="en-US" sz="2000" dirty="0" err="1" smtClean="0"/>
              <a:t>Bushra</a:t>
            </a:r>
            <a:r>
              <a:rPr lang="en-US" sz="2000" dirty="0" smtClean="0"/>
              <a:t>, </a:t>
            </a:r>
            <a:r>
              <a:rPr lang="en-US" sz="2000" dirty="0" err="1" smtClean="0"/>
              <a:t>Abhi</a:t>
            </a:r>
            <a:r>
              <a:rPr lang="en-US" sz="2000" dirty="0" smtClean="0"/>
              <a:t> </a:t>
            </a:r>
            <a:r>
              <a:rPr lang="en-US" sz="2000" dirty="0" err="1" smtClean="0"/>
              <a:t>Bhaia</a:t>
            </a:r>
            <a:r>
              <a:rPr lang="en-US" sz="2000" dirty="0" smtClean="0"/>
              <a:t>, </a:t>
            </a:r>
            <a:r>
              <a:rPr lang="en-US" sz="2000" dirty="0" err="1" smtClean="0"/>
              <a:t>Nafiz</a:t>
            </a:r>
            <a:r>
              <a:rPr lang="en-US" sz="2000" dirty="0" smtClean="0"/>
              <a:t>, </a:t>
            </a:r>
            <a:r>
              <a:rPr lang="en-US" sz="2000" dirty="0" err="1" smtClean="0"/>
              <a:t>Ishtiaque</a:t>
            </a:r>
            <a:r>
              <a:rPr lang="en-US" sz="2000" dirty="0" smtClean="0"/>
              <a:t>, </a:t>
            </a:r>
            <a:r>
              <a:rPr lang="en-US" sz="2000" dirty="0" err="1" smtClean="0"/>
              <a:t>Rokib</a:t>
            </a:r>
            <a:r>
              <a:rPr lang="en-US" sz="2000" dirty="0" smtClean="0"/>
              <a:t>, </a:t>
            </a:r>
            <a:r>
              <a:rPr lang="en-US" sz="2000" dirty="0" err="1" smtClean="0"/>
              <a:t>Rafat</a:t>
            </a:r>
            <a:r>
              <a:rPr lang="en-US" sz="2000" dirty="0" smtClean="0"/>
              <a:t>, </a:t>
            </a:r>
            <a:r>
              <a:rPr lang="en-US" sz="2000" dirty="0" err="1" smtClean="0"/>
              <a:t>Sadaf</a:t>
            </a:r>
            <a:r>
              <a:rPr lang="en-US" sz="2000" dirty="0" smtClean="0"/>
              <a:t>, </a:t>
            </a:r>
            <a:r>
              <a:rPr lang="en-US" sz="2000" dirty="0" err="1" smtClean="0"/>
              <a:t>Sadman</a:t>
            </a:r>
            <a:r>
              <a:rPr lang="en-US" sz="2000" dirty="0" smtClean="0"/>
              <a:t>, </a:t>
            </a:r>
            <a:r>
              <a:rPr lang="en-US" sz="2000" dirty="0" err="1" smtClean="0"/>
              <a:t>Zafir</a:t>
            </a:r>
            <a:r>
              <a:rPr lang="en-US" sz="2000" dirty="0" smtClean="0"/>
              <a:t>, </a:t>
            </a:r>
            <a:r>
              <a:rPr lang="en-US" sz="2000" dirty="0" err="1" smtClean="0"/>
              <a:t>Sharmin</a:t>
            </a:r>
            <a:r>
              <a:rPr lang="en-US" sz="2000" dirty="0" smtClean="0"/>
              <a:t> and Afrin-This one is for you all! Congrats Mighty M'13! </a:t>
            </a:r>
            <a:endParaRPr lang="en-US" sz="2222" dirty="0"/>
          </a:p>
        </p:txBody>
      </p:sp>
    </p:spTree>
  </p:cSld>
  <p:clrMapOvr>
    <a:masterClrMapping/>
  </p:clrMapOvr>
  <p:transition xmlns:p14="http://schemas.microsoft.com/office/powerpoint/2010/main" advClick="0" advTm="7000"/>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939764"/>
            <a:ext cx="8229600" cy="1143000"/>
          </a:xfrm>
        </p:spPr>
        <p:txBody>
          <a:bodyPr>
            <a:normAutofit fontScale="90000"/>
          </a:bodyPr>
          <a:lstStyle/>
          <a:p>
            <a:r>
              <a:rPr lang="en-US" sz="4889" dirty="0" smtClean="0"/>
              <a:t>Francisca G. </a:t>
            </a:r>
            <a:r>
              <a:rPr lang="en-US" sz="4889" dirty="0" err="1" smtClean="0"/>
              <a:t>Odozi</a:t>
            </a:r>
            <a:r>
              <a:rPr lang="en-US" sz="4889" dirty="0" smtClean="0"/>
              <a:t/>
            </a:r>
            <a:br>
              <a:rPr lang="en-US" sz="4889" dirty="0" smtClean="0"/>
            </a:br>
            <a:r>
              <a:rPr lang="en-US" sz="4889" i="1" dirty="0" smtClean="0"/>
              <a:t>BA Communication Studies</a:t>
            </a:r>
            <a:r>
              <a:rPr lang="en-US" i="1" dirty="0" smtClean="0"/>
              <a:t> </a:t>
            </a:r>
            <a:br>
              <a:rPr lang="en-US" i="1" dirty="0" smtClean="0"/>
            </a:br>
            <a:r>
              <a:rPr lang="en-US" i="1" dirty="0" smtClean="0"/>
              <a:t>  </a:t>
            </a:r>
            <a:r>
              <a:rPr lang="en-US" sz="2000" dirty="0" smtClean="0"/>
              <a:t>This battle has been won (FINALLY)</a:t>
            </a:r>
            <a:br>
              <a:rPr lang="en-US" sz="2000" dirty="0" smtClean="0"/>
            </a:br>
            <a:r>
              <a:rPr lang="en-US" sz="2000" dirty="0" smtClean="0"/>
              <a:t>Now on to the next one. =) </a:t>
            </a:r>
            <a:endParaRPr lang="en-US" sz="2222" dirty="0"/>
          </a:p>
        </p:txBody>
      </p:sp>
    </p:spTree>
  </p:cSld>
  <p:clrMapOvr>
    <a:masterClrMapping/>
  </p:clrMapOvr>
  <p:transition xmlns:p14="http://schemas.microsoft.com/office/powerpoint/2010/main" advClick="0" advTm="7000"/>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114691" name="Picture 4" descr="040922_2631"/>
          <p:cNvPicPr>
            <a:picLocks noChangeAspect="1" noChangeArrowheads="1"/>
          </p:cNvPicPr>
          <p:nvPr/>
        </p:nvPicPr>
        <p:blipFill>
          <a:blip r:embed="rId4"/>
          <a:srcRect/>
          <a:stretch>
            <a:fillRect/>
          </a:stretch>
        </p:blipFill>
        <p:spPr bwMode="auto">
          <a:xfrm>
            <a:off x="685800" y="762000"/>
            <a:ext cx="7772400" cy="5168900"/>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6786" y="2318875"/>
            <a:ext cx="5936444" cy="1938992"/>
          </a:xfrm>
          <a:prstGeom prst="rect">
            <a:avLst/>
          </a:prstGeom>
        </p:spPr>
        <p:txBody>
          <a:bodyPr wrap="square" anchor="t">
            <a:spAutoFit/>
          </a:bodyPr>
          <a:lstStyle/>
          <a:p>
            <a:r>
              <a:rPr lang="en-US" sz="2000" dirty="0" smtClean="0">
                <a:latin typeface="Arial"/>
                <a:cs typeface="Arial"/>
              </a:rPr>
              <a:t>Keep your chin up and your nose to the grindstone. If you can figure out how to accomplish these two things at once, you'll at least find a job as a contortionist.</a:t>
            </a:r>
          </a:p>
          <a:p>
            <a:pPr algn="r"/>
            <a:r>
              <a:rPr lang="en-US" sz="2000" dirty="0" smtClean="0">
                <a:latin typeface="Arial"/>
                <a:ea typeface="Arial" pitchFamily="-105" charset="0"/>
                <a:cs typeface="Arial"/>
              </a:rPr>
              <a:t>– </a:t>
            </a:r>
            <a:r>
              <a:rPr lang="en-US" sz="2000" dirty="0" smtClean="0">
                <a:latin typeface="Arial"/>
                <a:cs typeface="Arial"/>
              </a:rPr>
              <a:t>Clark </a:t>
            </a:r>
            <a:r>
              <a:rPr lang="en-US" sz="2000" dirty="0" err="1" smtClean="0">
                <a:latin typeface="Arial"/>
                <a:cs typeface="Arial"/>
              </a:rPr>
              <a:t>Hauschildt</a:t>
            </a:r>
            <a:endParaRPr lang="en-US" sz="2000" dirty="0" smtClean="0">
              <a:latin typeface="Arial"/>
              <a:cs typeface="Arial"/>
            </a:endParaRPr>
          </a:p>
          <a:p>
            <a:pPr algn="r"/>
            <a:r>
              <a:rPr lang="en-US" sz="2000" i="1" dirty="0" smtClean="0">
                <a:latin typeface="Arial"/>
                <a:ea typeface="Arial" pitchFamily="-105" charset="0"/>
                <a:cs typeface="Arial"/>
              </a:rPr>
              <a:t>'98 Geography</a:t>
            </a:r>
          </a:p>
        </p:txBody>
      </p:sp>
    </p:spTree>
  </p:cSld>
  <p:clrMapOvr>
    <a:masterClrMapping/>
  </p:clrMapOvr>
  <p:transition xmlns:p14="http://schemas.microsoft.com/office/powerpoint/2010/main" advClick="0" advTm="8000"/>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23555" name="Picture 4" descr="061003_7826"/>
          <p:cNvPicPr>
            <a:picLocks noChangeAspect="1" noChangeArrowheads="1"/>
          </p:cNvPicPr>
          <p:nvPr/>
        </p:nvPicPr>
        <p:blipFill>
          <a:blip r:embed="rId4"/>
          <a:srcRect/>
          <a:stretch>
            <a:fillRect/>
          </a:stretch>
        </p:blipFill>
        <p:spPr bwMode="auto">
          <a:xfrm>
            <a:off x="685800" y="762000"/>
            <a:ext cx="7772400" cy="5200650"/>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0024" y="2206251"/>
            <a:ext cx="7120194" cy="2400657"/>
          </a:xfrm>
          <a:prstGeom prst="rect">
            <a:avLst/>
          </a:prstGeom>
        </p:spPr>
        <p:txBody>
          <a:bodyPr wrap="square" anchor="t">
            <a:spAutoFit/>
          </a:bodyPr>
          <a:lstStyle/>
          <a:p>
            <a:pPr algn="ctr"/>
            <a:r>
              <a:rPr lang="en-US" sz="4400" dirty="0" smtClean="0"/>
              <a:t>Holly Lynn Olson</a:t>
            </a:r>
          </a:p>
          <a:p>
            <a:pPr algn="ctr"/>
            <a:r>
              <a:rPr lang="en-US" sz="4400" i="1" dirty="0" smtClean="0"/>
              <a:t>BA Communication Studies</a:t>
            </a:r>
          </a:p>
          <a:p>
            <a:pPr algn="ctr"/>
            <a:endParaRPr lang="en-US" sz="4400" i="1" dirty="0" smtClean="0"/>
          </a:p>
          <a:p>
            <a:pPr algn="ctr"/>
            <a:r>
              <a:rPr lang="en-US" dirty="0" smtClean="0"/>
              <a:t> All the hard work has paid off! Congratulations class of 2013! </a:t>
            </a:r>
          </a:p>
        </p:txBody>
      </p:sp>
    </p:spTree>
  </p:cSld>
  <p:clrMapOvr>
    <a:masterClrMapping/>
  </p:clrMapOvr>
  <p:transition xmlns:p14="http://schemas.microsoft.com/office/powerpoint/2010/main" advClick="0" advTm="7000"/>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57500"/>
            <a:ext cx="8229600" cy="1143000"/>
          </a:xfrm>
        </p:spPr>
        <p:txBody>
          <a:bodyPr>
            <a:noAutofit/>
          </a:bodyPr>
          <a:lstStyle/>
          <a:p>
            <a:r>
              <a:rPr lang="en-US" dirty="0" err="1" smtClean="0"/>
              <a:t>Noeuth</a:t>
            </a:r>
            <a:r>
              <a:rPr lang="en-US" dirty="0" smtClean="0"/>
              <a:t> </a:t>
            </a:r>
            <a:r>
              <a:rPr lang="en-US" dirty="0" err="1" smtClean="0"/>
              <a:t>Orm</a:t>
            </a:r>
            <a:r>
              <a:rPr lang="en-US" dirty="0" smtClean="0"/>
              <a:t> </a:t>
            </a:r>
            <a:br>
              <a:rPr lang="en-US" dirty="0" smtClean="0"/>
            </a:br>
            <a:r>
              <a:rPr lang="en-US" i="1" dirty="0" smtClean="0"/>
              <a:t>BA Asian Languages &amp; Literature</a:t>
            </a:r>
            <a:endParaRPr lang="en-US" dirty="0"/>
          </a:p>
        </p:txBody>
      </p:sp>
    </p:spTree>
  </p:cSld>
  <p:clrMapOvr>
    <a:masterClrMapping/>
  </p:clrMapOvr>
  <p:transition xmlns:p14="http://schemas.microsoft.com/office/powerpoint/2010/main" advClick="0" advTm="7000"/>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90018" y="2496753"/>
            <a:ext cx="7856777" cy="1958660"/>
          </a:xfrm>
        </p:spPr>
        <p:txBody>
          <a:bodyPr>
            <a:noAutofit/>
          </a:bodyPr>
          <a:lstStyle/>
          <a:p>
            <a:r>
              <a:rPr lang="en-US" dirty="0" smtClean="0"/>
              <a:t>So Hyun Park</a:t>
            </a:r>
            <a:br>
              <a:rPr lang="en-US" dirty="0" smtClean="0"/>
            </a:br>
            <a:r>
              <a:rPr lang="en-US" i="1" dirty="0" smtClean="0"/>
              <a:t>BA Linguistics</a:t>
            </a:r>
            <a:br>
              <a:rPr lang="en-US" i="1" dirty="0" smtClean="0"/>
            </a:br>
            <a:r>
              <a:rPr lang="en-US" i="1" dirty="0" smtClean="0"/>
              <a:t/>
            </a:r>
            <a:br>
              <a:rPr lang="en-US" i="1" dirty="0" smtClean="0"/>
            </a:br>
            <a:r>
              <a:rPr lang="en-US" sz="1800" dirty="0" smtClean="0"/>
              <a:t>Thanks Dad and Mom for all the support! </a:t>
            </a:r>
            <a:r>
              <a:rPr lang="en-US" sz="1800" i="1" dirty="0" smtClean="0"/>
              <a:t> </a:t>
            </a:r>
            <a:endParaRPr lang="en-US" dirty="0"/>
          </a:p>
        </p:txBody>
      </p:sp>
    </p:spTree>
  </p:cSld>
  <p:clrMapOvr>
    <a:masterClrMapping/>
  </p:clrMapOvr>
  <p:transition xmlns:p14="http://schemas.microsoft.com/office/powerpoint/2010/main" advClick="0" advTm="7000"/>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117763" name="Picture 5" descr="040622_r_0686_v2~0"/>
          <p:cNvPicPr>
            <a:picLocks noChangeAspect="1" noChangeArrowheads="1"/>
          </p:cNvPicPr>
          <p:nvPr/>
        </p:nvPicPr>
        <p:blipFill>
          <a:blip r:embed="rId4"/>
          <a:srcRect/>
          <a:stretch>
            <a:fillRect/>
          </a:stretch>
        </p:blipFill>
        <p:spPr bwMode="auto">
          <a:xfrm>
            <a:off x="685800" y="838200"/>
            <a:ext cx="7772400" cy="5068888"/>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5113" y="2578666"/>
            <a:ext cx="6350168" cy="1862048"/>
          </a:xfrm>
          <a:prstGeom prst="rect">
            <a:avLst/>
          </a:prstGeom>
        </p:spPr>
        <p:txBody>
          <a:bodyPr wrap="square" anchor="t">
            <a:spAutoFit/>
          </a:bodyPr>
          <a:lstStyle/>
          <a:p>
            <a:r>
              <a:rPr lang="en-US" sz="2300" dirty="0" smtClean="0">
                <a:latin typeface="Arial"/>
                <a:cs typeface="Arial"/>
              </a:rPr>
              <a:t>Congratulations graduates! Know that life is a series of glorious accidents, so buckle up and enjoy the ride.</a:t>
            </a:r>
          </a:p>
          <a:p>
            <a:pPr algn="r"/>
            <a:r>
              <a:rPr lang="en-US" sz="2300" dirty="0" smtClean="0">
                <a:latin typeface="Arial"/>
                <a:ea typeface="Arial" pitchFamily="-105" charset="0"/>
                <a:cs typeface="Arial"/>
              </a:rPr>
              <a:t>– </a:t>
            </a:r>
            <a:r>
              <a:rPr lang="en-US" sz="2300" dirty="0" smtClean="0">
                <a:latin typeface="Arial"/>
                <a:cs typeface="Arial"/>
              </a:rPr>
              <a:t>Karen Woodbury</a:t>
            </a:r>
          </a:p>
          <a:p>
            <a:pPr algn="r"/>
            <a:r>
              <a:rPr lang="en-US" sz="2300" i="1" dirty="0" smtClean="0">
                <a:latin typeface="Arial"/>
                <a:ea typeface="Arial" pitchFamily="-105" charset="0"/>
                <a:cs typeface="Arial"/>
              </a:rPr>
              <a:t>'88 English</a:t>
            </a:r>
          </a:p>
        </p:txBody>
      </p:sp>
    </p:spTree>
  </p:cSld>
  <p:clrMapOvr>
    <a:masterClrMapping/>
  </p:clrMapOvr>
  <p:transition xmlns:p14="http://schemas.microsoft.com/office/powerpoint/2010/main" advClick="0" advTm="8000"/>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0027" y="2133600"/>
            <a:ext cx="7611493" cy="2339102"/>
          </a:xfrm>
          <a:prstGeom prst="rect">
            <a:avLst/>
          </a:prstGeom>
          <a:noFill/>
        </p:spPr>
        <p:txBody>
          <a:bodyPr wrap="square" rtlCol="0">
            <a:spAutoFit/>
          </a:bodyPr>
          <a:lstStyle/>
          <a:p>
            <a:pPr algn="ctr"/>
            <a:r>
              <a:rPr lang="en-US" sz="4400" dirty="0" smtClean="0">
                <a:latin typeface="+mj-lt"/>
              </a:rPr>
              <a:t>Rachel Christine Patterson</a:t>
            </a:r>
          </a:p>
          <a:p>
            <a:pPr algn="ctr"/>
            <a:r>
              <a:rPr lang="en-US" sz="4400" i="1" dirty="0" smtClean="0">
                <a:latin typeface="+mj-lt"/>
              </a:rPr>
              <a:t>BA Communication Studies  </a:t>
            </a:r>
            <a:endParaRPr lang="en-US" sz="4400" dirty="0" smtClean="0">
              <a:latin typeface="+mj-lt"/>
            </a:endParaRPr>
          </a:p>
          <a:p>
            <a:pPr algn="ctr"/>
            <a:r>
              <a:rPr lang="en-US" sz="4000" i="1" dirty="0" smtClean="0">
                <a:latin typeface="+mj-lt"/>
              </a:rPr>
              <a:t> </a:t>
            </a:r>
            <a:r>
              <a:rPr lang="en-US" i="1" dirty="0" smtClean="0">
                <a:latin typeface="+mj-lt"/>
              </a:rPr>
              <a:t> </a:t>
            </a:r>
            <a:endParaRPr lang="en-US" dirty="0" smtClean="0">
              <a:latin typeface="+mj-lt"/>
            </a:endParaRPr>
          </a:p>
          <a:p>
            <a:pPr algn="ctr"/>
            <a:r>
              <a:rPr lang="en-US" dirty="0" smtClean="0"/>
              <a:t>Thanks Mom and Dad for the love and support! Congrats class of '13, we did it! </a:t>
            </a:r>
            <a:endParaRPr lang="en-US" sz="2000" dirty="0">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7000"/>
    </mc:Choice>
    <mc:Fallback xmlns:mv="urn:schemas-microsoft-com:mac:vml" xmlns="">
      <p:transition spd="slow" advClick="0" advTm="700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3000219"/>
            <a:ext cx="8229600" cy="1143000"/>
          </a:xfrm>
        </p:spPr>
        <p:txBody>
          <a:bodyPr>
            <a:normAutofit fontScale="90000"/>
          </a:bodyPr>
          <a:lstStyle/>
          <a:p>
            <a:r>
              <a:rPr lang="en-US" sz="4889" dirty="0" smtClean="0"/>
              <a:t>Jeffrey Pearson</a:t>
            </a:r>
            <a:br>
              <a:rPr lang="en-US" sz="4889" dirty="0" smtClean="0"/>
            </a:br>
            <a:r>
              <a:rPr lang="en-US" sz="4889" i="1" dirty="0" smtClean="0"/>
              <a:t>BA Journalism</a:t>
            </a:r>
            <a:br>
              <a:rPr lang="en-US" sz="4889" i="1" dirty="0" smtClean="0"/>
            </a:br>
            <a:r>
              <a:rPr lang="en-US" sz="4889" i="1" dirty="0" smtClean="0"/>
              <a:t>High Distinction</a:t>
            </a:r>
            <a:br>
              <a:rPr lang="en-US" sz="4889" i="1" dirty="0" smtClean="0"/>
            </a:br>
            <a:r>
              <a:rPr lang="en-US" dirty="0" smtClean="0"/>
              <a:t/>
            </a:r>
            <a:br>
              <a:rPr lang="en-US" dirty="0" smtClean="0"/>
            </a:br>
            <a:r>
              <a:rPr lang="en-US" sz="2000" dirty="0" smtClean="0"/>
              <a:t>Mom </a:t>
            </a:r>
            <a:r>
              <a:rPr lang="en-US" sz="2000" dirty="0" smtClean="0"/>
              <a:t>and </a:t>
            </a:r>
            <a:r>
              <a:rPr lang="en-US" sz="2000" dirty="0"/>
              <a:t>d</a:t>
            </a:r>
            <a:r>
              <a:rPr lang="en-US" sz="2000" dirty="0" smtClean="0"/>
              <a:t>ad</a:t>
            </a:r>
            <a:r>
              <a:rPr lang="en-US" sz="2000" dirty="0" smtClean="0"/>
              <a:t>. Thank you for the never ending love and support you provided me during college. Your third and final child has graduated!!! </a:t>
            </a:r>
            <a:endParaRPr lang="en-US" sz="2222" dirty="0"/>
          </a:p>
        </p:txBody>
      </p:sp>
    </p:spTree>
  </p:cSld>
  <p:clrMapOvr>
    <a:masterClrMapping/>
  </p:clrMapOvr>
  <p:transition xmlns:p14="http://schemas.microsoft.com/office/powerpoint/2010/main" advClick="0" advTm="7000"/>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5113" y="2679562"/>
            <a:ext cx="6350168" cy="1754327"/>
          </a:xfrm>
          <a:prstGeom prst="rect">
            <a:avLst/>
          </a:prstGeom>
        </p:spPr>
        <p:txBody>
          <a:bodyPr wrap="square" anchor="t">
            <a:spAutoFit/>
          </a:bodyPr>
          <a:lstStyle/>
          <a:p>
            <a:pPr algn="ctr"/>
            <a:r>
              <a:rPr lang="en-US" sz="4400" dirty="0" smtClean="0">
                <a:latin typeface="+mj-lt"/>
              </a:rPr>
              <a:t>Kelli Jean Peterson</a:t>
            </a:r>
          </a:p>
          <a:p>
            <a:pPr algn="ctr"/>
            <a:r>
              <a:rPr lang="en-US" sz="4400" i="1" dirty="0" smtClean="0">
                <a:latin typeface="+mj-lt"/>
              </a:rPr>
              <a:t>BA Journalism </a:t>
            </a:r>
            <a:endParaRPr lang="en-US" sz="4400" dirty="0" smtClean="0">
              <a:latin typeface="+mj-lt"/>
            </a:endParaRPr>
          </a:p>
          <a:p>
            <a:pPr algn="ctr"/>
            <a:r>
              <a:rPr lang="en-US" sz="2000" dirty="0" smtClean="0">
                <a:latin typeface="+mj-lt"/>
              </a:rPr>
              <a:t> </a:t>
            </a:r>
          </a:p>
        </p:txBody>
      </p:sp>
    </p:spTree>
  </p:cSld>
  <p:clrMapOvr>
    <a:masterClrMapping/>
  </p:clrMapOvr>
  <p:transition xmlns:p14="http://schemas.microsoft.com/office/powerpoint/2010/main" advClick="0" advTm="7000"/>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119811" name="Picture 4" descr="050906_r_0048"/>
          <p:cNvPicPr>
            <a:picLocks noChangeAspect="1" noChangeArrowheads="1"/>
          </p:cNvPicPr>
          <p:nvPr/>
        </p:nvPicPr>
        <p:blipFill>
          <a:blip r:embed="rId4"/>
          <a:srcRect/>
          <a:stretch>
            <a:fillRect/>
          </a:stretch>
        </p:blipFill>
        <p:spPr bwMode="auto">
          <a:xfrm>
            <a:off x="685800" y="762000"/>
            <a:ext cx="7772400" cy="5068888"/>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5113" y="2261143"/>
            <a:ext cx="6350168" cy="2215991"/>
          </a:xfrm>
          <a:prstGeom prst="rect">
            <a:avLst/>
          </a:prstGeom>
        </p:spPr>
        <p:txBody>
          <a:bodyPr wrap="square" anchor="t">
            <a:spAutoFit/>
          </a:bodyPr>
          <a:lstStyle/>
          <a:p>
            <a:r>
              <a:rPr lang="en-US" sz="2300" dirty="0" smtClean="0">
                <a:latin typeface="Arial"/>
                <a:cs typeface="Arial"/>
              </a:rPr>
              <a:t>There are many myths, and there is truth. Sift the ore of all myths for the nuggets of truth they contain, and forge from them an honest world view. </a:t>
            </a:r>
          </a:p>
          <a:p>
            <a:pPr algn="r"/>
            <a:r>
              <a:rPr lang="en-US" sz="2300" dirty="0" smtClean="0">
                <a:latin typeface="Arial"/>
                <a:ea typeface="Arial" pitchFamily="-105" charset="0"/>
                <a:cs typeface="Arial"/>
              </a:rPr>
              <a:t>– </a:t>
            </a:r>
            <a:r>
              <a:rPr lang="en-US" sz="2300" dirty="0" smtClean="0">
                <a:latin typeface="Arial"/>
                <a:cs typeface="Arial"/>
              </a:rPr>
              <a:t>Bob McCune</a:t>
            </a:r>
          </a:p>
          <a:p>
            <a:pPr algn="r"/>
            <a:r>
              <a:rPr lang="en-US" sz="2300" i="1" dirty="0" smtClean="0">
                <a:latin typeface="Arial"/>
                <a:ea typeface="Arial" pitchFamily="-105" charset="0"/>
                <a:cs typeface="Arial"/>
              </a:rPr>
              <a:t>'72 Humanities, English</a:t>
            </a:r>
          </a:p>
        </p:txBody>
      </p:sp>
    </p:spTree>
  </p:cSld>
  <p:clrMapOvr>
    <a:masterClrMapping/>
  </p:clrMapOvr>
  <p:transition xmlns:p14="http://schemas.microsoft.com/office/powerpoint/2010/main" advClick="0"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184168"/>
            <a:ext cx="7158368" cy="2554545"/>
          </a:xfrm>
          <a:prstGeom prst="rect">
            <a:avLst/>
          </a:prstGeom>
        </p:spPr>
        <p:txBody>
          <a:bodyPr wrap="square">
            <a:spAutoFit/>
          </a:bodyPr>
          <a:lstStyle/>
          <a:p>
            <a:r>
              <a:rPr lang="en-US" sz="2000" dirty="0" smtClean="0">
                <a:latin typeface="Ariel"/>
                <a:cs typeface="Ariel"/>
              </a:rPr>
              <a:t>Remember to not put too much pressure on yourself and go with the flow. If your first job is not what you anticipated or not necessarily in tune with your major, be patient. Change can be good, especially over time. Enjoy the fact that you are young and capable of so many things! Think of life as an adventure and know that you are often your harshest critic.</a:t>
            </a:r>
          </a:p>
          <a:p>
            <a:pPr algn="r"/>
            <a:r>
              <a:rPr lang="en-US" sz="2000" dirty="0" smtClean="0">
                <a:latin typeface="Arial" pitchFamily="-105" charset="0"/>
                <a:ea typeface="Arial" pitchFamily="-105" charset="0"/>
                <a:cs typeface="Arial" pitchFamily="-105" charset="0"/>
              </a:rPr>
              <a:t>– </a:t>
            </a:r>
            <a:r>
              <a:rPr lang="en-US" sz="2000" dirty="0" smtClean="0">
                <a:latin typeface="Ariel"/>
                <a:cs typeface="Ariel"/>
              </a:rPr>
              <a:t>Jan </a:t>
            </a:r>
            <a:r>
              <a:rPr lang="en-US" sz="2000" dirty="0" err="1" smtClean="0">
                <a:latin typeface="Ariel"/>
                <a:cs typeface="Ariel"/>
              </a:rPr>
              <a:t>Bobrowske</a:t>
            </a:r>
            <a:r>
              <a:rPr lang="en-US" sz="2000" dirty="0" smtClean="0">
                <a:latin typeface="Ariel"/>
                <a:cs typeface="Ariel"/>
              </a:rPr>
              <a:t> </a:t>
            </a:r>
            <a:br>
              <a:rPr lang="en-US" sz="2000" dirty="0" smtClean="0">
                <a:latin typeface="Ariel"/>
                <a:cs typeface="Ariel"/>
              </a:rPr>
            </a:br>
            <a:r>
              <a:rPr lang="en-US" sz="2000" i="1" dirty="0" smtClean="0">
                <a:latin typeface="Ariel"/>
                <a:cs typeface="Ariel"/>
              </a:rPr>
              <a:t> '72 Spanish</a:t>
            </a:r>
            <a:endParaRPr lang="en-US" sz="2000" i="1" dirty="0" smtClean="0">
              <a:latin typeface="Arial" pitchFamily="-105" charset="0"/>
              <a:ea typeface="Arial" pitchFamily="-105" charset="0"/>
              <a:cs typeface="Arial" pitchFamily="-105" charset="0"/>
            </a:endParaRPr>
          </a:p>
        </p:txBody>
      </p:sp>
    </p:spTree>
  </p:cSld>
  <p:clrMapOvr>
    <a:masterClrMapping/>
  </p:clrMapOvr>
  <p:transition xmlns:p14="http://schemas.microsoft.com/office/powerpoint/2010/main" advClick="0" advTm="8000"/>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4" y="2066279"/>
            <a:ext cx="7703469" cy="3077766"/>
          </a:xfrm>
          <a:prstGeom prst="rect">
            <a:avLst/>
          </a:prstGeom>
        </p:spPr>
        <p:txBody>
          <a:bodyPr wrap="square" anchor="t">
            <a:spAutoFit/>
          </a:bodyPr>
          <a:lstStyle/>
          <a:p>
            <a:pPr algn="ctr"/>
            <a:r>
              <a:rPr lang="en-US" sz="4400" dirty="0" smtClean="0">
                <a:latin typeface="+mj-lt"/>
              </a:rPr>
              <a:t>Lauren E </a:t>
            </a:r>
            <a:r>
              <a:rPr lang="en-US" sz="4400" dirty="0" err="1" smtClean="0">
                <a:latin typeface="+mj-lt"/>
              </a:rPr>
              <a:t>Pichette</a:t>
            </a:r>
            <a:endParaRPr lang="en-US" sz="4400" dirty="0" smtClean="0">
              <a:latin typeface="+mj-lt"/>
            </a:endParaRPr>
          </a:p>
          <a:p>
            <a:pPr algn="ctr"/>
            <a:r>
              <a:rPr lang="en-US" sz="4400" i="1" dirty="0" smtClean="0">
                <a:latin typeface="+mj-lt"/>
              </a:rPr>
              <a:t>BA Mathematics</a:t>
            </a:r>
          </a:p>
          <a:p>
            <a:pPr algn="ctr"/>
            <a:r>
              <a:rPr lang="en-US" sz="4400" i="1" dirty="0" smtClean="0">
                <a:latin typeface="+mj-lt"/>
              </a:rPr>
              <a:t>Distinction</a:t>
            </a:r>
          </a:p>
          <a:p>
            <a:pPr algn="ctr"/>
            <a:endParaRPr lang="en-US" sz="4400" i="1" dirty="0" smtClean="0">
              <a:latin typeface="+mj-lt"/>
            </a:endParaRPr>
          </a:p>
          <a:p>
            <a:pPr algn="ctr"/>
            <a:r>
              <a:rPr lang="en-US" dirty="0" smtClean="0"/>
              <a:t>As Elle Woods once said: "We did it!" </a:t>
            </a:r>
            <a:endParaRPr lang="en-US" dirty="0">
              <a:latin typeface="+mj-lt"/>
            </a:endParaRPr>
          </a:p>
        </p:txBody>
      </p:sp>
    </p:spTree>
  </p:cSld>
  <p:clrMapOvr>
    <a:masterClrMapping/>
  </p:clrMapOvr>
  <p:transition xmlns:p14="http://schemas.microsoft.com/office/powerpoint/2010/main" advClick="0" advTm="7000"/>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927228"/>
            <a:ext cx="8229600" cy="1143000"/>
          </a:xfrm>
        </p:spPr>
        <p:txBody>
          <a:bodyPr>
            <a:normAutofit fontScale="90000"/>
          </a:bodyPr>
          <a:lstStyle/>
          <a:p>
            <a:r>
              <a:rPr lang="en-US" sz="4889" dirty="0" smtClean="0"/>
              <a:t>Lydia Anna Richardson</a:t>
            </a:r>
            <a:br>
              <a:rPr lang="en-US" sz="4889" dirty="0" smtClean="0"/>
            </a:br>
            <a:r>
              <a:rPr lang="en-US" sz="4889" i="1" dirty="0" smtClean="0"/>
              <a:t>BA French Studies</a:t>
            </a:r>
            <a:br>
              <a:rPr lang="en-US" sz="4889" i="1" dirty="0" smtClean="0"/>
            </a:br>
            <a:r>
              <a:rPr lang="en-US" sz="4889" i="1" dirty="0" smtClean="0"/>
              <a:t>Distinction</a:t>
            </a:r>
            <a:br>
              <a:rPr lang="en-US" sz="4889" i="1" dirty="0" smtClean="0"/>
            </a:br>
            <a:r>
              <a:rPr lang="en-US" sz="4889" i="1" dirty="0" smtClean="0"/>
              <a:t>summa cum laude</a:t>
            </a:r>
            <a:endParaRPr lang="en-US" sz="2222" dirty="0"/>
          </a:p>
        </p:txBody>
      </p:sp>
    </p:spTree>
  </p:cSld>
  <p:clrMapOvr>
    <a:masterClrMapping/>
  </p:clrMapOvr>
  <p:transition xmlns:p14="http://schemas.microsoft.com/office/powerpoint/2010/main" advClick="0" advTm="7000"/>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5113" y="2522453"/>
            <a:ext cx="6350168" cy="2062103"/>
          </a:xfrm>
          <a:prstGeom prst="rect">
            <a:avLst/>
          </a:prstGeom>
        </p:spPr>
        <p:txBody>
          <a:bodyPr wrap="square" anchor="t">
            <a:spAutoFit/>
          </a:bodyPr>
          <a:lstStyle/>
          <a:p>
            <a:pPr algn="ctr"/>
            <a:r>
              <a:rPr lang="en-US" sz="4400" dirty="0" smtClean="0">
                <a:latin typeface="+mj-lt"/>
              </a:rPr>
              <a:t>Kelly Patricia Rinehart</a:t>
            </a:r>
          </a:p>
          <a:p>
            <a:pPr algn="ctr"/>
            <a:r>
              <a:rPr lang="en-US" sz="4400" i="1" dirty="0" smtClean="0">
                <a:latin typeface="+mj-lt"/>
              </a:rPr>
              <a:t>BA Communication Studies</a:t>
            </a:r>
            <a:endParaRPr lang="en-US" sz="4400" dirty="0" smtClean="0">
              <a:latin typeface="+mj-lt"/>
            </a:endParaRPr>
          </a:p>
          <a:p>
            <a:pPr algn="ctr"/>
            <a:r>
              <a:rPr lang="en-US" sz="2000" i="1" dirty="0" smtClean="0">
                <a:latin typeface="+mj-lt"/>
              </a:rPr>
              <a:t> </a:t>
            </a:r>
            <a:r>
              <a:rPr lang="en-US" sz="4000" i="1" dirty="0" smtClean="0">
                <a:latin typeface="+mj-lt"/>
              </a:rPr>
              <a:t> </a:t>
            </a:r>
            <a:endParaRPr lang="en-US" sz="2000" dirty="0" smtClean="0">
              <a:latin typeface="+mj-lt"/>
            </a:endParaRPr>
          </a:p>
        </p:txBody>
      </p:sp>
    </p:spTree>
  </p:cSld>
  <p:clrMapOvr>
    <a:masterClrMapping/>
  </p:clrMapOvr>
  <p:transition xmlns:p14="http://schemas.microsoft.com/office/powerpoint/2010/main" advClick="0" advTm="7000"/>
</p:sld>
</file>

<file path=ppt/slides/slide1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pic>
        <p:nvPicPr>
          <p:cNvPr id="125954" name="Picture 3" descr="regis_825"/>
          <p:cNvPicPr>
            <a:picLocks noGrp="1" noChangeAspect="1" noChangeArrowheads="1"/>
          </p:cNvPicPr>
          <p:nvPr>
            <p:ph/>
          </p:nvPr>
        </p:nvPicPr>
        <p:blipFill>
          <a:blip r:embed="rId4"/>
          <a:srcRect/>
          <a:stretch>
            <a:fillRect/>
          </a:stretch>
        </p:blipFill>
        <p:spPr>
          <a:xfrm>
            <a:off x="2741613" y="609600"/>
            <a:ext cx="3659187" cy="5486400"/>
          </a:xfrm>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5113" y="2261143"/>
            <a:ext cx="6350168" cy="2246769"/>
          </a:xfrm>
          <a:prstGeom prst="rect">
            <a:avLst/>
          </a:prstGeom>
        </p:spPr>
        <p:txBody>
          <a:bodyPr wrap="square" anchor="t">
            <a:spAutoFit/>
          </a:bodyPr>
          <a:lstStyle/>
          <a:p>
            <a:r>
              <a:rPr lang="en-US" sz="2000" dirty="0" smtClean="0">
                <a:latin typeface="Arial"/>
                <a:cs typeface="Arial"/>
              </a:rPr>
              <a:t>May you always be both relaxed enough and alert enough to note and follow serendipitous opportunities that come your way. Consider writing your life plans down every few years and then looking back to see how closely you followed your dreams.</a:t>
            </a:r>
          </a:p>
          <a:p>
            <a:pPr algn="r"/>
            <a:r>
              <a:rPr lang="en-US" sz="2000" dirty="0" smtClean="0">
                <a:latin typeface="Arial"/>
                <a:ea typeface="Arial" pitchFamily="-105" charset="0"/>
                <a:cs typeface="Arial"/>
              </a:rPr>
              <a:t>– </a:t>
            </a:r>
            <a:r>
              <a:rPr lang="en-US" sz="2000" dirty="0" smtClean="0">
                <a:latin typeface="Arial"/>
                <a:cs typeface="Arial"/>
              </a:rPr>
              <a:t>Kathleen Brooks</a:t>
            </a:r>
          </a:p>
          <a:p>
            <a:pPr algn="r"/>
            <a:r>
              <a:rPr lang="en-US" sz="2000" i="1" dirty="0" smtClean="0">
                <a:latin typeface="Arial"/>
                <a:ea typeface="Arial" pitchFamily="-105" charset="0"/>
                <a:cs typeface="Arial"/>
              </a:rPr>
              <a:t>‘76 Psychology</a:t>
            </a:r>
          </a:p>
        </p:txBody>
      </p:sp>
    </p:spTree>
  </p:cSld>
  <p:clrMapOvr>
    <a:masterClrMapping/>
  </p:clrMapOvr>
  <p:transition xmlns:p14="http://schemas.microsoft.com/office/powerpoint/2010/main" advClick="0" advTm="8000"/>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989561"/>
            <a:ext cx="8229600" cy="1143000"/>
          </a:xfrm>
        </p:spPr>
        <p:txBody>
          <a:bodyPr>
            <a:normAutofit fontScale="90000"/>
          </a:bodyPr>
          <a:lstStyle/>
          <a:p>
            <a:r>
              <a:rPr lang="en-US" sz="4889" dirty="0" smtClean="0"/>
              <a:t>Jody L. Robinson</a:t>
            </a:r>
            <a:br>
              <a:rPr lang="en-US" sz="4889" dirty="0" smtClean="0"/>
            </a:br>
            <a:r>
              <a:rPr lang="en-US" sz="4889" i="1" dirty="0" smtClean="0"/>
              <a:t>BA Speech-Language-Hearing-Sciences</a:t>
            </a:r>
            <a:r>
              <a:rPr lang="en-US" sz="4889" dirty="0" smtClean="0"/>
              <a:t/>
            </a:r>
            <a:br>
              <a:rPr lang="en-US" sz="4889" dirty="0" smtClean="0"/>
            </a:br>
            <a:r>
              <a:rPr lang="en-US" sz="4889" i="1" dirty="0" smtClean="0"/>
              <a:t>Distinction</a:t>
            </a:r>
            <a:endParaRPr lang="en-US" sz="2222" dirty="0"/>
          </a:p>
        </p:txBody>
      </p:sp>
    </p:spTree>
  </p:cSld>
  <p:clrMapOvr>
    <a:masterClrMapping/>
  </p:clrMapOvr>
  <p:transition xmlns:p14="http://schemas.microsoft.com/office/powerpoint/2010/main" advClick="0" advTm="7000"/>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3140223"/>
            <a:ext cx="8229600" cy="1143000"/>
          </a:xfrm>
        </p:spPr>
        <p:txBody>
          <a:bodyPr>
            <a:noAutofit/>
          </a:bodyPr>
          <a:lstStyle/>
          <a:p>
            <a:r>
              <a:rPr lang="en-US" dirty="0" smtClean="0"/>
              <a:t>Coleman A. Rollins</a:t>
            </a:r>
            <a:br>
              <a:rPr lang="en-US" dirty="0" smtClean="0"/>
            </a:br>
            <a:r>
              <a:rPr lang="en-US" i="1" dirty="0" smtClean="0"/>
              <a:t>BA Physics</a:t>
            </a:r>
            <a:br>
              <a:rPr lang="en-US" i="1" dirty="0" smtClean="0"/>
            </a:br>
            <a:r>
              <a:rPr lang="en-US" i="1" dirty="0" smtClean="0"/>
              <a:t/>
            </a:r>
            <a:br>
              <a:rPr lang="en-US" i="1" dirty="0" smtClean="0"/>
            </a:br>
            <a:r>
              <a:rPr lang="en-US" sz="1800" i="1" dirty="0" smtClean="0"/>
              <a:t> </a:t>
            </a:r>
            <a:r>
              <a:rPr lang="en-US" sz="1800" dirty="0" smtClean="0"/>
              <a:t>Big shout out to the WGA and the Minnesota Evans Scholars! I love you Mom and Dad, I couldn't have done it without you. Shalom! </a:t>
            </a:r>
            <a:endParaRPr lang="en-US" sz="1800" dirty="0"/>
          </a:p>
        </p:txBody>
      </p:sp>
    </p:spTree>
  </p:cSld>
  <p:clrMapOvr>
    <a:masterClrMapping/>
  </p:clrMapOvr>
  <p:transition xmlns:p14="http://schemas.microsoft.com/office/powerpoint/2010/main" advClick="0" advTm="7000"/>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5097" y="2470837"/>
            <a:ext cx="7485130" cy="2062103"/>
          </a:xfrm>
          <a:prstGeom prst="rect">
            <a:avLst/>
          </a:prstGeom>
        </p:spPr>
        <p:txBody>
          <a:bodyPr wrap="square" anchor="t">
            <a:spAutoFit/>
          </a:bodyPr>
          <a:lstStyle/>
          <a:p>
            <a:pPr algn="ctr"/>
            <a:r>
              <a:rPr lang="en-US" sz="4400" dirty="0" smtClean="0">
                <a:latin typeface="+mj-lt"/>
              </a:rPr>
              <a:t>Kristin Lynn Roth</a:t>
            </a:r>
          </a:p>
          <a:p>
            <a:pPr algn="ctr"/>
            <a:r>
              <a:rPr lang="en-US" sz="4400" i="1" dirty="0" smtClean="0">
                <a:latin typeface="+mj-lt"/>
              </a:rPr>
              <a:t>BA Journalism  </a:t>
            </a:r>
            <a:endParaRPr lang="en-US" sz="4000" i="1" dirty="0" smtClean="0">
              <a:latin typeface="+mj-lt"/>
            </a:endParaRPr>
          </a:p>
          <a:p>
            <a:pPr algn="ctr"/>
            <a:endParaRPr lang="en-US" sz="4000" dirty="0" smtClean="0">
              <a:latin typeface="+mj-lt"/>
            </a:endParaRPr>
          </a:p>
        </p:txBody>
      </p:sp>
    </p:spTree>
  </p:cSld>
  <p:clrMapOvr>
    <a:masterClrMapping/>
  </p:clrMapOvr>
  <p:transition xmlns:p14="http://schemas.microsoft.com/office/powerpoint/2010/main" advClick="0" advTm="7000"/>
</p:sld>
</file>

<file path=ppt/slides/slide1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131075" name="Picture 4" descr="060905_8739"/>
          <p:cNvPicPr>
            <a:picLocks noChangeAspect="1" noChangeArrowheads="1"/>
          </p:cNvPicPr>
          <p:nvPr/>
        </p:nvPicPr>
        <p:blipFill>
          <a:blip r:embed="rId4"/>
          <a:srcRect/>
          <a:stretch>
            <a:fillRect/>
          </a:stretch>
        </p:blipFill>
        <p:spPr bwMode="auto">
          <a:xfrm>
            <a:off x="685800" y="766763"/>
            <a:ext cx="7786688" cy="5181600"/>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2340" y="2578666"/>
            <a:ext cx="6162941" cy="1862048"/>
          </a:xfrm>
          <a:prstGeom prst="rect">
            <a:avLst/>
          </a:prstGeom>
        </p:spPr>
        <p:txBody>
          <a:bodyPr wrap="square" anchor="t">
            <a:spAutoFit/>
          </a:bodyPr>
          <a:lstStyle/>
          <a:p>
            <a:r>
              <a:rPr lang="en-US" sz="2300" dirty="0" smtClean="0">
                <a:latin typeface="Arial"/>
                <a:cs typeface="Arial"/>
              </a:rPr>
              <a:t>“Be kind, for everyone you meet is fighting a great battle.” </a:t>
            </a:r>
            <a:r>
              <a:rPr lang="en-US" sz="2300" dirty="0" smtClean="0">
                <a:latin typeface="Arial"/>
                <a:ea typeface="Arial" pitchFamily="-105" charset="0"/>
                <a:cs typeface="Arial"/>
              </a:rPr>
              <a:t>– Plato</a:t>
            </a:r>
          </a:p>
          <a:p>
            <a:endParaRPr lang="en-US" sz="2300" dirty="0" smtClean="0">
              <a:latin typeface="Arial"/>
              <a:cs typeface="Arial"/>
            </a:endParaRPr>
          </a:p>
          <a:p>
            <a:pPr algn="r"/>
            <a:r>
              <a:rPr lang="en-US" sz="2300" dirty="0" smtClean="0">
                <a:latin typeface="Arial"/>
                <a:ea typeface="Arial" pitchFamily="-105" charset="0"/>
                <a:cs typeface="Arial"/>
              </a:rPr>
              <a:t>– </a:t>
            </a:r>
            <a:r>
              <a:rPr lang="en-US" sz="2300" dirty="0" smtClean="0">
                <a:latin typeface="Arial"/>
                <a:cs typeface="Arial"/>
              </a:rPr>
              <a:t>Erika Elizabeth Meyer</a:t>
            </a:r>
          </a:p>
          <a:p>
            <a:pPr algn="r"/>
            <a:r>
              <a:rPr lang="en-US" sz="2300" i="1" dirty="0" smtClean="0">
                <a:latin typeface="Arial"/>
                <a:ea typeface="Arial" pitchFamily="-105" charset="0"/>
                <a:cs typeface="Arial"/>
              </a:rPr>
              <a:t>‘06 Child Psychology</a:t>
            </a:r>
          </a:p>
        </p:txBody>
      </p:sp>
    </p:spTree>
  </p:cSld>
  <p:clrMapOvr>
    <a:masterClrMapping/>
  </p:clrMapOvr>
  <p:transition xmlns:p14="http://schemas.microsoft.com/office/powerpoint/2010/main" advClick="0" advTm="7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958787"/>
            <a:ext cx="8229600" cy="1143000"/>
          </a:xfrm>
        </p:spPr>
        <p:txBody>
          <a:bodyPr>
            <a:normAutofit fontScale="90000"/>
          </a:bodyPr>
          <a:lstStyle/>
          <a:p>
            <a:r>
              <a:rPr lang="en-US" sz="4889" dirty="0" smtClean="0"/>
              <a:t>Benjamin Bernard Becker</a:t>
            </a:r>
            <a:br>
              <a:rPr lang="en-US" sz="4889" dirty="0" smtClean="0"/>
            </a:br>
            <a:r>
              <a:rPr lang="en-US" sz="4889" i="1" dirty="0" smtClean="0"/>
              <a:t>BA Physiology</a:t>
            </a:r>
            <a:r>
              <a:rPr lang="en-US" dirty="0" smtClean="0"/>
              <a:t/>
            </a:r>
            <a:br>
              <a:rPr lang="en-US" dirty="0" smtClean="0"/>
            </a:br>
            <a:endParaRPr lang="en-US" sz="2222" dirty="0"/>
          </a:p>
        </p:txBody>
      </p:sp>
    </p:spTree>
  </p:cSld>
  <p:clrMapOvr>
    <a:masterClrMapping/>
  </p:clrMapOvr>
  <p:transition xmlns:p14="http://schemas.microsoft.com/office/powerpoint/2010/main" advClick="0" advTm="7000"/>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25844" y="2519934"/>
            <a:ext cx="8056345" cy="2832404"/>
          </a:xfrm>
          <a:prstGeom prst="rect">
            <a:avLst/>
          </a:prstGeom>
        </p:spPr>
        <p:txBody>
          <a:bodyPr vert="horz" lIns="91440" tIns="45720" rIns="91440" bIns="45720" rtlCol="0" anchor="ctr">
            <a:normAutofit/>
          </a:bodyPr>
          <a:lstStyle/>
          <a:p>
            <a:pPr lvl="0" algn="ctr">
              <a:spcBef>
                <a:spcPct val="0"/>
              </a:spcBef>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Jennifer Lee Schmitt</a:t>
            </a:r>
            <a:br>
              <a:rPr kumimoji="0" lang="en-US" sz="4400" b="0" i="0" u="none" strike="noStrike" kern="1200" cap="none" spc="0" normalizeH="0" baseline="0" noProof="0" dirty="0" smtClean="0">
                <a:ln>
                  <a:noFill/>
                </a:ln>
                <a:solidFill>
                  <a:schemeClr val="tx1"/>
                </a:solidFill>
                <a:effectLst/>
                <a:uLnTx/>
                <a:uFillTx/>
                <a:latin typeface="+mj-lt"/>
                <a:ea typeface="+mj-ea"/>
                <a:cs typeface="+mj-cs"/>
              </a:rPr>
            </a:br>
            <a:r>
              <a:rPr kumimoji="0" lang="en-US" sz="4400" b="0" i="1" u="none" strike="noStrike" kern="1200" cap="none" spc="0" normalizeH="0" baseline="0" noProof="0" dirty="0" smtClean="0">
                <a:ln>
                  <a:noFill/>
                </a:ln>
                <a:solidFill>
                  <a:schemeClr val="tx1"/>
                </a:solidFill>
                <a:effectLst/>
                <a:uLnTx/>
                <a:uFillTx/>
                <a:latin typeface="+mj-lt"/>
                <a:ea typeface="+mj-ea"/>
                <a:cs typeface="+mj-cs"/>
              </a:rPr>
              <a:t>BA Chemistry</a:t>
            </a:r>
            <a:br>
              <a:rPr kumimoji="0" lang="en-US" sz="4400" b="0" i="1" u="none" strike="noStrike" kern="1200" cap="none" spc="0" normalizeH="0" baseline="0" noProof="0" dirty="0" smtClean="0">
                <a:ln>
                  <a:noFill/>
                </a:ln>
                <a:solidFill>
                  <a:schemeClr val="tx1"/>
                </a:solidFill>
                <a:effectLst/>
                <a:uLnTx/>
                <a:uFillTx/>
                <a:latin typeface="+mj-lt"/>
                <a:ea typeface="+mj-ea"/>
                <a:cs typeface="+mj-cs"/>
              </a:rPr>
            </a:br>
            <a:r>
              <a:rPr kumimoji="0" lang="en-US" sz="4000" b="0" i="1" u="none" strike="noStrike" kern="1200" cap="none" spc="0" normalizeH="0" baseline="0" noProof="0" dirty="0" smtClean="0">
                <a:ln>
                  <a:noFill/>
                </a:ln>
                <a:solidFill>
                  <a:schemeClr val="tx1"/>
                </a:solidFill>
                <a:effectLst/>
                <a:uLnTx/>
                <a:uFillTx/>
                <a:latin typeface="+mj-lt"/>
                <a:ea typeface="+mj-ea"/>
                <a:cs typeface="+mj-cs"/>
              </a:rPr>
              <a:t> </a:t>
            </a:r>
            <a:endParaRPr kumimoji="0" lang="en-US" sz="4400" b="0" i="1" u="none"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ransition xmlns:p14="http://schemas.microsoft.com/office/powerpoint/2010/main" advClick="0" advTm="7000"/>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3047306"/>
            <a:ext cx="8229600" cy="1143000"/>
          </a:xfrm>
        </p:spPr>
        <p:txBody>
          <a:bodyPr>
            <a:normAutofit fontScale="90000"/>
          </a:bodyPr>
          <a:lstStyle/>
          <a:p>
            <a:r>
              <a:rPr lang="en-US" sz="4889" dirty="0" smtClean="0"/>
              <a:t>Leola </a:t>
            </a:r>
            <a:r>
              <a:rPr lang="en-US" sz="4889" dirty="0" err="1" smtClean="0"/>
              <a:t>Donnella</a:t>
            </a:r>
            <a:r>
              <a:rPr lang="en-US" sz="4889" dirty="0" smtClean="0"/>
              <a:t> Sears</a:t>
            </a:r>
            <a:br>
              <a:rPr lang="en-US" sz="4889" dirty="0" smtClean="0"/>
            </a:br>
            <a:r>
              <a:rPr lang="en-US" sz="4889" i="1" dirty="0" smtClean="0"/>
              <a:t>BA Gender, Women &amp; Sexuality Studies</a:t>
            </a:r>
            <a:r>
              <a:rPr lang="en-US" dirty="0" smtClean="0"/>
              <a:t/>
            </a:r>
            <a:br>
              <a:rPr lang="en-US" dirty="0" smtClean="0"/>
            </a:br>
            <a:r>
              <a:rPr lang="en-US" dirty="0" smtClean="0"/>
              <a:t> </a:t>
            </a:r>
            <a:br>
              <a:rPr lang="en-US" dirty="0" smtClean="0"/>
            </a:br>
            <a:r>
              <a:rPr lang="en-US" sz="2000" dirty="0" smtClean="0"/>
              <a:t>Mom, </a:t>
            </a:r>
            <a:r>
              <a:rPr lang="en-US" sz="2000" dirty="0" err="1" smtClean="0"/>
              <a:t>Quita</a:t>
            </a:r>
            <a:r>
              <a:rPr lang="en-US" sz="2000" dirty="0" smtClean="0"/>
              <a:t>, Dad, </a:t>
            </a:r>
            <a:r>
              <a:rPr lang="en-US" sz="2000" dirty="0" err="1" smtClean="0"/>
              <a:t>vert</a:t>
            </a:r>
            <a:r>
              <a:rPr lang="en-US" sz="2000" dirty="0" smtClean="0"/>
              <a:t>, Eric, Mace ,</a:t>
            </a:r>
            <a:r>
              <a:rPr lang="en-US" sz="2000" dirty="0" err="1" smtClean="0"/>
              <a:t>Trae</a:t>
            </a:r>
            <a:r>
              <a:rPr lang="en-US" sz="2000" dirty="0" smtClean="0"/>
              <a:t>  thanks for loving me. My future, </a:t>
            </a:r>
            <a:r>
              <a:rPr lang="en-US" sz="2000" dirty="0" err="1" smtClean="0"/>
              <a:t>Theia</a:t>
            </a:r>
            <a:r>
              <a:rPr lang="en-US" sz="2000" dirty="0" smtClean="0"/>
              <a:t>, Meme, </a:t>
            </a:r>
            <a:r>
              <a:rPr lang="en-US" sz="2000" dirty="0" err="1" smtClean="0"/>
              <a:t>Lijah</a:t>
            </a:r>
            <a:r>
              <a:rPr lang="en-US" sz="2000" dirty="0" smtClean="0"/>
              <a:t>, Willow</a:t>
            </a:r>
            <a:r>
              <a:rPr lang="en-US" sz="2000" dirty="0" smtClean="0"/>
              <a:t>, </a:t>
            </a:r>
            <a:r>
              <a:rPr lang="en-US" sz="2000" dirty="0" err="1" smtClean="0"/>
              <a:t>Melia</a:t>
            </a:r>
            <a:r>
              <a:rPr lang="en-US" sz="2000" dirty="0" smtClean="0"/>
              <a:t>,&amp; </a:t>
            </a:r>
            <a:r>
              <a:rPr lang="en-US" sz="2000" dirty="0" err="1" smtClean="0"/>
              <a:t>Madie</a:t>
            </a:r>
            <a:r>
              <a:rPr lang="en-US" sz="2000" dirty="0" smtClean="0"/>
              <a:t> this is your legacy now! </a:t>
            </a:r>
            <a:endParaRPr lang="en-US" sz="2222" dirty="0"/>
          </a:p>
        </p:txBody>
      </p:sp>
    </p:spTree>
  </p:cSld>
  <p:clrMapOvr>
    <a:masterClrMapping/>
  </p:clrMapOvr>
  <p:transition xmlns:p14="http://schemas.microsoft.com/office/powerpoint/2010/main" advClick="0" advTm="7000"/>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57500"/>
            <a:ext cx="8229600" cy="1143000"/>
          </a:xfrm>
        </p:spPr>
        <p:txBody>
          <a:bodyPr>
            <a:noAutofit/>
          </a:bodyPr>
          <a:lstStyle/>
          <a:p>
            <a:r>
              <a:rPr lang="en-US" dirty="0" smtClean="0"/>
              <a:t>Nicolette Elizabeth Seifert</a:t>
            </a:r>
            <a:br>
              <a:rPr lang="en-US" dirty="0" smtClean="0"/>
            </a:br>
            <a:r>
              <a:rPr lang="en-US" i="1" dirty="0" smtClean="0"/>
              <a:t>BA Journalism</a:t>
            </a:r>
            <a:br>
              <a:rPr lang="en-US" i="1" dirty="0" smtClean="0"/>
            </a:br>
            <a:r>
              <a:rPr lang="en-US" i="1" dirty="0" smtClean="0"/>
              <a:t/>
            </a:r>
            <a:br>
              <a:rPr lang="en-US" i="1" dirty="0" smtClean="0"/>
            </a:br>
            <a:r>
              <a:rPr lang="en-US" sz="1800" dirty="0" smtClean="0"/>
              <a:t>My time as a Golden Gopher is close to my heart as I begin the next adventure. Thanks Mom, Dad, Shane &amp; Trent for supporting me on my way! </a:t>
            </a:r>
            <a:endParaRPr lang="en-US" sz="1800" dirty="0"/>
          </a:p>
        </p:txBody>
      </p:sp>
    </p:spTree>
  </p:cSld>
  <p:clrMapOvr>
    <a:masterClrMapping/>
  </p:clrMapOvr>
  <p:transition xmlns:p14="http://schemas.microsoft.com/office/powerpoint/2010/main" advClick="0" advTm="7000"/>
</p:sld>
</file>

<file path=ppt/slides/slide14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137219" name="Picture 4" descr="060905_8739"/>
          <p:cNvPicPr>
            <a:picLocks noChangeAspect="1" noChangeArrowheads="1"/>
          </p:cNvPicPr>
          <p:nvPr/>
        </p:nvPicPr>
        <p:blipFill>
          <a:blip r:embed="rId4"/>
          <a:srcRect/>
          <a:stretch>
            <a:fillRect/>
          </a:stretch>
        </p:blipFill>
        <p:spPr bwMode="auto">
          <a:xfrm>
            <a:off x="685800" y="771525"/>
            <a:ext cx="7772400" cy="5181600"/>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3282" y="2578666"/>
            <a:ext cx="6811999" cy="1154162"/>
          </a:xfrm>
          <a:prstGeom prst="rect">
            <a:avLst/>
          </a:prstGeom>
        </p:spPr>
        <p:txBody>
          <a:bodyPr wrap="square" anchor="t">
            <a:spAutoFit/>
          </a:bodyPr>
          <a:lstStyle/>
          <a:p>
            <a:pPr algn="ctr"/>
            <a:r>
              <a:rPr lang="en-US" sz="2300" dirty="0" smtClean="0">
                <a:latin typeface="Arial"/>
                <a:cs typeface="Arial"/>
              </a:rPr>
              <a:t>Never stop believing in yourself.</a:t>
            </a:r>
          </a:p>
          <a:p>
            <a:pPr algn="r"/>
            <a:r>
              <a:rPr lang="en-US" sz="2300" dirty="0" smtClean="0">
                <a:latin typeface="Arial"/>
                <a:ea typeface="Arial" pitchFamily="-105" charset="0"/>
                <a:cs typeface="Arial"/>
              </a:rPr>
              <a:t>– </a:t>
            </a:r>
            <a:r>
              <a:rPr lang="en-US" sz="2300" dirty="0" smtClean="0">
                <a:latin typeface="Arial"/>
                <a:cs typeface="Arial"/>
              </a:rPr>
              <a:t>Fred Olson</a:t>
            </a:r>
          </a:p>
          <a:p>
            <a:pPr algn="r"/>
            <a:r>
              <a:rPr lang="en-US" sz="2300" i="1" dirty="0" smtClean="0">
                <a:latin typeface="Arial"/>
                <a:ea typeface="Arial" pitchFamily="-105" charset="0"/>
                <a:cs typeface="Arial"/>
              </a:rPr>
              <a:t>'65 Political Science</a:t>
            </a:r>
          </a:p>
        </p:txBody>
      </p:sp>
    </p:spTree>
  </p:cSld>
  <p:clrMapOvr>
    <a:masterClrMapping/>
  </p:clrMapOvr>
  <p:transition xmlns:p14="http://schemas.microsoft.com/office/powerpoint/2010/main" advClick="0" advTm="5000"/>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3282" y="2578666"/>
            <a:ext cx="6811999" cy="2400657"/>
          </a:xfrm>
          <a:prstGeom prst="rect">
            <a:avLst/>
          </a:prstGeom>
        </p:spPr>
        <p:txBody>
          <a:bodyPr wrap="square" anchor="t">
            <a:spAutoFit/>
          </a:bodyPr>
          <a:lstStyle/>
          <a:p>
            <a:pPr algn="ctr"/>
            <a:r>
              <a:rPr lang="en-US" sz="4400" dirty="0" smtClean="0"/>
              <a:t>Alexandra </a:t>
            </a:r>
            <a:r>
              <a:rPr lang="en-US" sz="4400" dirty="0" err="1" smtClean="0"/>
              <a:t>Skaalerud</a:t>
            </a:r>
            <a:endParaRPr lang="en-US" sz="4400" dirty="0" smtClean="0"/>
          </a:p>
          <a:p>
            <a:pPr algn="ctr"/>
            <a:r>
              <a:rPr lang="en-US" sz="4400" i="1" dirty="0" smtClean="0"/>
              <a:t>BA Communication Studies</a:t>
            </a:r>
          </a:p>
          <a:p>
            <a:pPr algn="ctr"/>
            <a:endParaRPr lang="en-US" sz="4400" i="1" dirty="0" smtClean="0"/>
          </a:p>
          <a:p>
            <a:pPr algn="ctr"/>
            <a:r>
              <a:rPr lang="en-US" dirty="0" smtClean="0"/>
              <a:t>Thank you!</a:t>
            </a:r>
          </a:p>
        </p:txBody>
      </p:sp>
    </p:spTree>
  </p:cSld>
  <p:clrMapOvr>
    <a:masterClrMapping/>
  </p:clrMapOvr>
  <p:transition xmlns:p14="http://schemas.microsoft.com/office/powerpoint/2010/main" advClick="0" advTm="7000"/>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57500"/>
            <a:ext cx="8229600" cy="1143000"/>
          </a:xfrm>
        </p:spPr>
        <p:txBody>
          <a:bodyPr>
            <a:noAutofit/>
          </a:bodyPr>
          <a:lstStyle/>
          <a:p>
            <a:r>
              <a:rPr lang="en-US" dirty="0" smtClean="0"/>
              <a:t>Leah Smith</a:t>
            </a:r>
            <a:br>
              <a:rPr lang="en-US" dirty="0" smtClean="0"/>
            </a:br>
            <a:r>
              <a:rPr lang="en-US" i="1" dirty="0" smtClean="0"/>
              <a:t>BA Journalism</a:t>
            </a:r>
            <a:br>
              <a:rPr lang="en-US" i="1" dirty="0" smtClean="0"/>
            </a:br>
            <a:r>
              <a:rPr lang="en-US" i="1" dirty="0" smtClean="0"/>
              <a:t/>
            </a:r>
            <a:br>
              <a:rPr lang="en-US" i="1" dirty="0" smtClean="0"/>
            </a:br>
            <a:r>
              <a:rPr lang="en-US" sz="1800" dirty="0" smtClean="0"/>
              <a:t>Thank you, Mom and Dad, Jessica, Kayla, Mariah, and Alex for all the love and support. You guys are the best! World: meet Leah. </a:t>
            </a:r>
            <a:endParaRPr lang="en-US" sz="1800" dirty="0"/>
          </a:p>
        </p:txBody>
      </p:sp>
    </p:spTree>
  </p:cSld>
  <p:clrMapOvr>
    <a:masterClrMapping/>
  </p:clrMapOvr>
  <p:transition xmlns:p14="http://schemas.microsoft.com/office/powerpoint/2010/main" advClick="0" advTm="7000"/>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60021" y="3010219"/>
            <a:ext cx="7590207" cy="1143000"/>
          </a:xfrm>
        </p:spPr>
        <p:txBody>
          <a:bodyPr>
            <a:normAutofit fontScale="90000"/>
          </a:bodyPr>
          <a:lstStyle/>
          <a:p>
            <a:r>
              <a:rPr lang="en-US" sz="4889" dirty="0" err="1" smtClean="0"/>
              <a:t>Mahyar</a:t>
            </a:r>
            <a:r>
              <a:rPr lang="en-US" sz="4889" dirty="0" smtClean="0"/>
              <a:t> </a:t>
            </a:r>
            <a:r>
              <a:rPr lang="en-US" sz="4889" dirty="0" err="1" smtClean="0"/>
              <a:t>Sorour</a:t>
            </a:r>
            <a:r>
              <a:rPr lang="en-US" sz="4889" dirty="0" smtClean="0"/>
              <a:t> </a:t>
            </a:r>
            <a:br>
              <a:rPr lang="en-US" sz="4889" dirty="0" smtClean="0"/>
            </a:br>
            <a:r>
              <a:rPr lang="en-US" sz="4889" i="1" dirty="0" smtClean="0"/>
              <a:t>BA Biology, Society, &amp; Environment</a:t>
            </a:r>
            <a:r>
              <a:rPr lang="en-US" dirty="0" smtClean="0"/>
              <a:t/>
            </a:r>
            <a:br>
              <a:rPr lang="en-US" dirty="0" smtClean="0"/>
            </a:br>
            <a:r>
              <a:rPr lang="en-US" dirty="0" smtClean="0"/>
              <a:t> </a:t>
            </a:r>
            <a:br>
              <a:rPr lang="en-US" dirty="0" smtClean="0"/>
            </a:br>
            <a:r>
              <a:rPr lang="en-US" sz="2000" dirty="0" smtClean="0"/>
              <a:t>“We do not need magic to transform our world. We carry all of the power we need inside ourselves already.” Congratulations to the class </a:t>
            </a:r>
            <a:r>
              <a:rPr lang="en-US" sz="2000" dirty="0" smtClean="0"/>
              <a:t>of 2013!</a:t>
            </a:r>
            <a:endParaRPr lang="en-US" sz="2222" dirty="0"/>
          </a:p>
        </p:txBody>
      </p:sp>
    </p:spTree>
  </p:cSld>
  <p:clrMapOvr>
    <a:masterClrMapping/>
  </p:clrMapOvr>
  <p:transition xmlns:p14="http://schemas.microsoft.com/office/powerpoint/2010/main" advClick="0" advTm="7000"/>
</p:sld>
</file>

<file path=ppt/slides/slide14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142339" name="Picture 4" descr="060905_8739"/>
          <p:cNvPicPr>
            <a:picLocks noChangeAspect="1" noChangeArrowheads="1"/>
          </p:cNvPicPr>
          <p:nvPr/>
        </p:nvPicPr>
        <p:blipFill>
          <a:blip r:embed="rId4"/>
          <a:srcRect/>
          <a:stretch>
            <a:fillRect/>
          </a:stretch>
        </p:blipFill>
        <p:spPr bwMode="auto">
          <a:xfrm>
            <a:off x="685800" y="774700"/>
            <a:ext cx="7772400" cy="5175250"/>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64197" y="2116815"/>
            <a:ext cx="6811999" cy="2246769"/>
          </a:xfrm>
          <a:prstGeom prst="rect">
            <a:avLst/>
          </a:prstGeom>
        </p:spPr>
        <p:txBody>
          <a:bodyPr wrap="square" anchor="t">
            <a:spAutoFit/>
          </a:bodyPr>
          <a:lstStyle/>
          <a:p>
            <a:r>
              <a:rPr lang="en-US" sz="2000" dirty="0" smtClean="0">
                <a:latin typeface="Arial"/>
                <a:cs typeface="Arial"/>
              </a:rPr>
              <a:t>You have received a great education at the U in one of many different disciplines. Whatever your major, keep three thoughts in mind as you move forward. First, move forward! Second, make your world bigger. Third, evaluate with an open mind. Good luck.</a:t>
            </a:r>
          </a:p>
          <a:p>
            <a:pPr algn="r"/>
            <a:r>
              <a:rPr lang="en-US" sz="2000" dirty="0" smtClean="0">
                <a:latin typeface="Arial"/>
                <a:ea typeface="Arial" pitchFamily="-105" charset="0"/>
                <a:cs typeface="Arial"/>
              </a:rPr>
              <a:t>– </a:t>
            </a:r>
            <a:r>
              <a:rPr lang="en-US" sz="2000" dirty="0" smtClean="0">
                <a:latin typeface="Arial"/>
                <a:cs typeface="Arial"/>
              </a:rPr>
              <a:t>Tom </a:t>
            </a:r>
            <a:r>
              <a:rPr lang="en-US" sz="2000" dirty="0" err="1" smtClean="0">
                <a:latin typeface="Arial"/>
                <a:cs typeface="Arial"/>
              </a:rPr>
              <a:t>Dupont</a:t>
            </a:r>
            <a:endParaRPr lang="en-US" sz="2000" dirty="0" smtClean="0">
              <a:latin typeface="Arial"/>
              <a:cs typeface="Arial"/>
            </a:endParaRPr>
          </a:p>
          <a:p>
            <a:pPr algn="r"/>
            <a:r>
              <a:rPr lang="en-US" sz="2000" i="1" dirty="0" smtClean="0">
                <a:latin typeface="Arial"/>
                <a:ea typeface="Arial" pitchFamily="-105" charset="0"/>
                <a:cs typeface="Arial"/>
              </a:rPr>
              <a:t>Journalism</a:t>
            </a:r>
          </a:p>
        </p:txBody>
      </p:sp>
    </p:spTree>
  </p:cSld>
  <p:clrMapOvr>
    <a:masterClrMapping/>
  </p:clrMapOvr>
  <p:transition xmlns:p14="http://schemas.microsoft.com/office/powerpoint/2010/main" advClick="0"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0020" y="2476328"/>
            <a:ext cx="7630208" cy="1446550"/>
          </a:xfrm>
          <a:prstGeom prst="rect">
            <a:avLst/>
          </a:prstGeom>
        </p:spPr>
        <p:txBody>
          <a:bodyPr wrap="square">
            <a:spAutoFit/>
          </a:bodyPr>
          <a:lstStyle/>
          <a:p>
            <a:pPr algn="ctr"/>
            <a:r>
              <a:rPr lang="en-US" sz="4400" dirty="0" smtClean="0">
                <a:latin typeface="+mj-lt"/>
              </a:rPr>
              <a:t>Janice Marie Bitters</a:t>
            </a:r>
          </a:p>
          <a:p>
            <a:pPr algn="ctr"/>
            <a:r>
              <a:rPr lang="en-US" sz="4400" i="1" dirty="0" smtClean="0">
                <a:latin typeface="+mj-lt"/>
              </a:rPr>
              <a:t>BA Journalism  </a:t>
            </a:r>
            <a:endParaRPr lang="en-US" sz="4400" dirty="0" smtClean="0">
              <a:latin typeface="+mj-lt"/>
            </a:endParaRPr>
          </a:p>
        </p:txBody>
      </p:sp>
    </p:spTree>
  </p:cSld>
  <p:clrMapOvr>
    <a:masterClrMapping/>
  </p:clrMapOvr>
  <p:transition xmlns:p14="http://schemas.microsoft.com/office/powerpoint/2010/main" advClick="0" advTm="7000"/>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620191"/>
            <a:ext cx="8229600" cy="2892884"/>
          </a:xfrm>
        </p:spPr>
        <p:txBody>
          <a:bodyPr>
            <a:normAutofit fontScale="90000"/>
          </a:bodyPr>
          <a:lstStyle/>
          <a:p>
            <a:r>
              <a:rPr lang="en-US" sz="4889" dirty="0" err="1" smtClean="0"/>
              <a:t>Xiaoye</a:t>
            </a:r>
            <a:r>
              <a:rPr lang="en-US" sz="4889" dirty="0" smtClean="0"/>
              <a:t> Su		</a:t>
            </a:r>
            <a:br>
              <a:rPr lang="en-US" sz="4889" dirty="0" smtClean="0"/>
            </a:br>
            <a:r>
              <a:rPr lang="en-US" sz="4889" i="1" dirty="0" smtClean="0"/>
              <a:t>BA Statistics</a:t>
            </a:r>
            <a:r>
              <a:rPr lang="en-US" sz="4889" dirty="0" smtClean="0"/>
              <a:t>	</a:t>
            </a:r>
            <a:r>
              <a:rPr lang="en-US" dirty="0" smtClean="0"/>
              <a:t/>
            </a:r>
            <a:br>
              <a:rPr lang="en-US" dirty="0" smtClean="0"/>
            </a:br>
            <a:r>
              <a:rPr lang="en-US" dirty="0" smtClean="0"/>
              <a:t/>
            </a:r>
            <a:br>
              <a:rPr lang="en-US" dirty="0" smtClean="0"/>
            </a:br>
            <a:endParaRPr lang="en-US" dirty="0"/>
          </a:p>
        </p:txBody>
      </p:sp>
    </p:spTree>
  </p:cSld>
  <p:clrMapOvr>
    <a:masterClrMapping/>
  </p:clrMapOvr>
  <p:transition xmlns:p14="http://schemas.microsoft.com/office/powerpoint/2010/main" advClick="0" advTm="7000"/>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3010219"/>
            <a:ext cx="8229600" cy="1143000"/>
          </a:xfrm>
        </p:spPr>
        <p:txBody>
          <a:bodyPr>
            <a:normAutofit fontScale="90000"/>
          </a:bodyPr>
          <a:lstStyle/>
          <a:p>
            <a:r>
              <a:rPr lang="en-US" sz="4889" dirty="0" smtClean="0"/>
              <a:t>Kayla Marie Sullivan</a:t>
            </a:r>
            <a:br>
              <a:rPr lang="en-US" sz="4889" dirty="0" smtClean="0"/>
            </a:br>
            <a:r>
              <a:rPr lang="en-US" sz="4889" i="1" dirty="0" smtClean="0"/>
              <a:t>BA Journalism    </a:t>
            </a:r>
            <a:r>
              <a:rPr lang="en-US" dirty="0" smtClean="0"/>
              <a:t/>
            </a:r>
            <a:br>
              <a:rPr lang="en-US" dirty="0" smtClean="0"/>
            </a:br>
            <a:r>
              <a:rPr lang="en-US" dirty="0" smtClean="0"/>
              <a:t> </a:t>
            </a:r>
            <a:br>
              <a:rPr lang="en-US" dirty="0" smtClean="0"/>
            </a:br>
            <a:r>
              <a:rPr lang="en-US" sz="2000" dirty="0" smtClean="0"/>
              <a:t>Can't believe my time and at the U of M has come to an end! It's been an amazing 3.5 years and I'm so proud to be a Gopher for life! </a:t>
            </a:r>
            <a:endParaRPr lang="en-US" dirty="0"/>
          </a:p>
        </p:txBody>
      </p:sp>
    </p:spTree>
  </p:cSld>
  <p:clrMapOvr>
    <a:masterClrMapping/>
  </p:clrMapOvr>
  <p:transition xmlns:p14="http://schemas.microsoft.com/office/powerpoint/2010/main" advClick="0" advTm="7000"/>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170158"/>
            <a:ext cx="9144000" cy="2832404"/>
          </a:xfrm>
          <a:prstGeom prst="rect">
            <a:avLst/>
          </a:prstGeom>
        </p:spPr>
        <p:txBody>
          <a:bodyPr vert="horz" lIns="91440" tIns="45720" rIns="91440" bIns="45720" rtlCol="0" anchor="ctr">
            <a:normAutofit/>
          </a:bodyPr>
          <a:lstStyle/>
          <a:p>
            <a:pPr lvl="0" algn="ctr">
              <a:spcBef>
                <a:spcPct val="0"/>
              </a:spcBef>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Kyle Lawrence </a:t>
            </a:r>
            <a:r>
              <a:rPr kumimoji="0" lang="en-US" sz="4400" b="0" i="0" u="none" strike="noStrike" kern="1200" cap="none" spc="0" normalizeH="0" baseline="0" noProof="0" dirty="0" err="1" smtClean="0">
                <a:ln>
                  <a:noFill/>
                </a:ln>
                <a:solidFill>
                  <a:schemeClr val="tx1"/>
                </a:solidFill>
                <a:effectLst/>
                <a:uLnTx/>
                <a:uFillTx/>
                <a:latin typeface="+mj-lt"/>
                <a:ea typeface="+mj-ea"/>
                <a:cs typeface="+mj-cs"/>
              </a:rPr>
              <a:t>Symanski</a:t>
            </a: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a:p>
            <a:pPr lvl="0" algn="ctr">
              <a:spcBef>
                <a:spcPct val="0"/>
              </a:spcBef>
            </a:pPr>
            <a:r>
              <a:rPr kumimoji="0" lang="en-US" sz="4400" b="0" i="1" u="none" strike="noStrike" kern="1200" cap="none" spc="0" normalizeH="0" baseline="0" noProof="0" dirty="0" smtClean="0">
                <a:ln>
                  <a:noFill/>
                </a:ln>
                <a:solidFill>
                  <a:schemeClr val="tx1"/>
                </a:solidFill>
                <a:effectLst/>
                <a:uLnTx/>
                <a:uFillTx/>
                <a:latin typeface="+mj-lt"/>
                <a:ea typeface="+mj-ea"/>
                <a:cs typeface="+mj-cs"/>
              </a:rPr>
              <a:t>BA Mathematics</a:t>
            </a:r>
            <a:endParaRPr kumimoji="0" lang="en-US" sz="2222"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xmlns:p14="http://schemas.microsoft.com/office/powerpoint/2010/main" advClick="0" advTm="7000"/>
</p:sld>
</file>

<file path=ppt/slides/slide15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pic>
        <p:nvPicPr>
          <p:cNvPr id="144386" name="Picture 3" descr="tubas_536"/>
          <p:cNvPicPr>
            <a:picLocks noGrp="1" noChangeAspect="1" noChangeArrowheads="1"/>
          </p:cNvPicPr>
          <p:nvPr>
            <p:ph/>
          </p:nvPr>
        </p:nvPicPr>
        <p:blipFill>
          <a:blip r:embed="rId4"/>
          <a:srcRect/>
          <a:stretch>
            <a:fillRect/>
          </a:stretch>
        </p:blipFill>
        <p:spPr>
          <a:xfrm>
            <a:off x="685800" y="760413"/>
            <a:ext cx="7772400" cy="5183187"/>
          </a:xfrm>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8897" y="2059084"/>
            <a:ext cx="6581081" cy="1938992"/>
          </a:xfrm>
          <a:prstGeom prst="rect">
            <a:avLst/>
          </a:prstGeom>
        </p:spPr>
        <p:txBody>
          <a:bodyPr wrap="square" anchor="t">
            <a:spAutoFit/>
          </a:bodyPr>
          <a:lstStyle/>
          <a:p>
            <a:r>
              <a:rPr lang="en-US" sz="2000" dirty="0" smtClean="0">
                <a:latin typeface="Arial"/>
                <a:cs typeface="Arial"/>
              </a:rPr>
              <a:t>Make an effort to stay connected to any professors who've truly mentored you or made an impact. It is all too easy to lose touch but even 20 years down the road, you may want to reach back to them and say thanks. </a:t>
            </a:r>
          </a:p>
          <a:p>
            <a:pPr algn="r"/>
            <a:r>
              <a:rPr lang="en-US" sz="2000" dirty="0" smtClean="0">
                <a:latin typeface="Arial"/>
                <a:ea typeface="Arial" pitchFamily="-105" charset="0"/>
                <a:cs typeface="Arial"/>
              </a:rPr>
              <a:t>– </a:t>
            </a:r>
            <a:r>
              <a:rPr lang="en-US" sz="2000" dirty="0" smtClean="0">
                <a:latin typeface="Arial"/>
                <a:cs typeface="Arial"/>
              </a:rPr>
              <a:t>Beth </a:t>
            </a:r>
            <a:r>
              <a:rPr lang="en-US" sz="2000" dirty="0" err="1" smtClean="0">
                <a:latin typeface="Arial"/>
                <a:cs typeface="Arial"/>
              </a:rPr>
              <a:t>Schommer</a:t>
            </a:r>
            <a:endParaRPr lang="en-US" sz="2000" dirty="0" smtClean="0">
              <a:latin typeface="Arial"/>
              <a:cs typeface="Arial"/>
            </a:endParaRPr>
          </a:p>
          <a:p>
            <a:pPr algn="r"/>
            <a:r>
              <a:rPr lang="en-US" sz="2000" i="1" dirty="0" smtClean="0">
                <a:latin typeface="Arial"/>
                <a:ea typeface="Arial" pitchFamily="-105" charset="0"/>
                <a:cs typeface="Arial"/>
              </a:rPr>
              <a:t>'93 Italian Area Studies</a:t>
            </a:r>
          </a:p>
        </p:txBody>
      </p:sp>
    </p:spTree>
  </p:cSld>
  <p:clrMapOvr>
    <a:masterClrMapping/>
  </p:clrMapOvr>
  <p:transition xmlns:p14="http://schemas.microsoft.com/office/powerpoint/2010/main" advClick="0" advTm="8000"/>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57500"/>
            <a:ext cx="8229600" cy="1143000"/>
          </a:xfrm>
        </p:spPr>
        <p:txBody>
          <a:bodyPr>
            <a:noAutofit/>
          </a:bodyPr>
          <a:lstStyle/>
          <a:p>
            <a:r>
              <a:rPr lang="en-US" dirty="0" smtClean="0"/>
              <a:t>Avalon M Thomas</a:t>
            </a:r>
            <a:br>
              <a:rPr lang="en-US" dirty="0" smtClean="0"/>
            </a:br>
            <a:r>
              <a:rPr lang="en-US" i="1" dirty="0" smtClean="0"/>
              <a:t>BA Spanish Studies</a:t>
            </a:r>
            <a:br>
              <a:rPr lang="en-US" i="1" dirty="0" smtClean="0"/>
            </a:br>
            <a:r>
              <a:rPr lang="en-US" i="1" dirty="0" smtClean="0"/>
              <a:t/>
            </a:r>
            <a:br>
              <a:rPr lang="en-US" i="1" dirty="0" smtClean="0"/>
            </a:br>
            <a:r>
              <a:rPr lang="en-US" sz="1800" dirty="0" smtClean="0"/>
              <a:t>Here's to the future, because we got through the past. </a:t>
            </a:r>
            <a:endParaRPr lang="en-US" sz="1800" dirty="0"/>
          </a:p>
        </p:txBody>
      </p:sp>
    </p:spTree>
  </p:cSld>
  <p:clrMapOvr>
    <a:masterClrMapping/>
  </p:clrMapOvr>
  <p:transition xmlns:p14="http://schemas.microsoft.com/office/powerpoint/2010/main" advClick="0" advTm="7000"/>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3000219"/>
            <a:ext cx="8229600" cy="1143000"/>
          </a:xfrm>
        </p:spPr>
        <p:txBody>
          <a:bodyPr>
            <a:normAutofit fontScale="90000"/>
          </a:bodyPr>
          <a:lstStyle/>
          <a:p>
            <a:r>
              <a:rPr lang="en-US" sz="4889" dirty="0" smtClean="0"/>
              <a:t>Nikki </a:t>
            </a:r>
            <a:r>
              <a:rPr lang="en-US" sz="4889" dirty="0" err="1" smtClean="0"/>
              <a:t>Vasiliki</a:t>
            </a:r>
            <a:r>
              <a:rPr lang="en-US" sz="4889" dirty="0" smtClean="0"/>
              <a:t> </a:t>
            </a:r>
            <a:r>
              <a:rPr lang="en-US" sz="4889" dirty="0" err="1" smtClean="0"/>
              <a:t>Triantafilou</a:t>
            </a:r>
            <a:r>
              <a:rPr lang="en-US" sz="4889" dirty="0" smtClean="0"/>
              <a:t/>
            </a:r>
            <a:br>
              <a:rPr lang="en-US" sz="4889" dirty="0" smtClean="0"/>
            </a:br>
            <a:r>
              <a:rPr lang="en-US" sz="4889" i="1" dirty="0" smtClean="0"/>
              <a:t>BA Communication Studies  </a:t>
            </a:r>
            <a:br>
              <a:rPr lang="en-US" sz="4889" i="1" dirty="0" smtClean="0"/>
            </a:br>
            <a:r>
              <a:rPr lang="en-US" dirty="0" smtClean="0"/>
              <a:t/>
            </a:r>
            <a:br>
              <a:rPr lang="en-US" dirty="0" smtClean="0"/>
            </a:br>
            <a:r>
              <a:rPr lang="en-US" sz="2000" dirty="0" smtClean="0"/>
              <a:t>Thank you for everything Mom, Dad, </a:t>
            </a:r>
            <a:r>
              <a:rPr lang="en-US" sz="2000" dirty="0" err="1" smtClean="0"/>
              <a:t>Dimitra</a:t>
            </a:r>
            <a:r>
              <a:rPr lang="en-US" sz="2000" dirty="0" smtClean="0"/>
              <a:t> and Kevin! You all helped me make it to this day. I could not have done it without you! Love you! </a:t>
            </a:r>
            <a:endParaRPr lang="en-US" sz="2000" dirty="0"/>
          </a:p>
        </p:txBody>
      </p:sp>
    </p:spTree>
  </p:cSld>
  <p:clrMapOvr>
    <a:masterClrMapping/>
  </p:clrMapOvr>
  <p:transition xmlns:p14="http://schemas.microsoft.com/office/powerpoint/2010/main" advClick="0" advTm="7000"/>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8591" y="2123440"/>
            <a:ext cx="7471170" cy="2369880"/>
          </a:xfrm>
          <a:prstGeom prst="rect">
            <a:avLst/>
          </a:prstGeom>
          <a:noFill/>
        </p:spPr>
        <p:txBody>
          <a:bodyPr wrap="square" rtlCol="0">
            <a:spAutoFit/>
          </a:bodyPr>
          <a:lstStyle/>
          <a:p>
            <a:pPr algn="ctr"/>
            <a:r>
              <a:rPr lang="en-US" sz="4400" dirty="0" smtClean="0"/>
              <a:t>Sabrina </a:t>
            </a:r>
            <a:r>
              <a:rPr lang="en-US" sz="4400" dirty="0" err="1" smtClean="0"/>
              <a:t>Delreese</a:t>
            </a:r>
            <a:r>
              <a:rPr lang="en-US" sz="4400" dirty="0" smtClean="0"/>
              <a:t> Ulmer-Kuehn</a:t>
            </a:r>
          </a:p>
          <a:p>
            <a:pPr algn="ctr"/>
            <a:r>
              <a:rPr lang="en-US" sz="4400" i="1" dirty="0" smtClean="0"/>
              <a:t>BA Communication Studies</a:t>
            </a:r>
          </a:p>
          <a:p>
            <a:pPr algn="ctr"/>
            <a:r>
              <a:rPr lang="en-US" sz="2000" dirty="0" smtClean="0"/>
              <a:t> </a:t>
            </a:r>
          </a:p>
          <a:p>
            <a:pPr algn="ctr"/>
            <a:r>
              <a:rPr lang="en-US" sz="2000" dirty="0" smtClean="0"/>
              <a:t>I FINALLY did it!!! It's been a long road Tony Kuehn, thanks for sticking it out with me. I love you. Now let's take a VACATION!!! </a:t>
            </a:r>
            <a:endParaRPr lang="en-US" sz="2000" dirty="0"/>
          </a:p>
        </p:txBody>
      </p:sp>
    </p:spTree>
  </p:cSld>
  <p:clrMapOvr>
    <a:masterClrMapping/>
  </p:clrMapOvr>
  <mc:AlternateContent xmlns:mc="http://schemas.openxmlformats.org/markup-compatibility/2006" xmlns:p14="http://schemas.microsoft.com/office/powerpoint/2010/main">
    <mc:Choice Requires="p14">
      <p:transition spd="slow" p14:dur="2000" advClick="0" advTm="7000"/>
    </mc:Choice>
    <mc:Fallback xmlns:mv="urn:schemas-microsoft-com:mac:vml" xmlns="">
      <p:transition spd="slow" advClick="0" advTm="7000"/>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146435" name="Picture 3" descr="040504_r_1419~0"/>
          <p:cNvPicPr>
            <a:picLocks noChangeAspect="1" noChangeArrowheads="1"/>
          </p:cNvPicPr>
          <p:nvPr/>
        </p:nvPicPr>
        <p:blipFill>
          <a:blip r:embed="rId4"/>
          <a:srcRect/>
          <a:stretch>
            <a:fillRect/>
          </a:stretch>
        </p:blipFill>
        <p:spPr bwMode="auto">
          <a:xfrm>
            <a:off x="2743200" y="609600"/>
            <a:ext cx="3578225" cy="5486400"/>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4575" y="2001353"/>
            <a:ext cx="6946698" cy="1938992"/>
          </a:xfrm>
          <a:prstGeom prst="rect">
            <a:avLst/>
          </a:prstGeom>
        </p:spPr>
        <p:txBody>
          <a:bodyPr wrap="square" anchor="t">
            <a:spAutoFit/>
          </a:bodyPr>
          <a:lstStyle/>
          <a:p>
            <a:r>
              <a:rPr lang="en-US" sz="2000" dirty="0" smtClean="0">
                <a:latin typeface="Arial"/>
                <a:cs typeface="Arial"/>
              </a:rPr>
              <a:t>Wherever you travel you will not be far from other University of Minnesota alumni. You have a link to the U of M that cannot be broken, and we look forward to helping you on your journey. Best wishes and good luck as you set sail! </a:t>
            </a:r>
          </a:p>
          <a:p>
            <a:pPr algn="r"/>
            <a:r>
              <a:rPr lang="en-US" sz="2000" dirty="0" smtClean="0">
                <a:latin typeface="Arial"/>
                <a:ea typeface="Arial" pitchFamily="-105" charset="0"/>
                <a:cs typeface="Arial"/>
              </a:rPr>
              <a:t>– </a:t>
            </a:r>
            <a:r>
              <a:rPr lang="en-US" sz="2000" dirty="0" smtClean="0">
                <a:latin typeface="Arial"/>
                <a:cs typeface="Arial"/>
              </a:rPr>
              <a:t>Bob Snyder</a:t>
            </a:r>
          </a:p>
          <a:p>
            <a:pPr algn="r"/>
            <a:r>
              <a:rPr lang="en-US" sz="2000" i="1" dirty="0" smtClean="0">
                <a:latin typeface="Arial"/>
                <a:ea typeface="Arial" pitchFamily="-105" charset="0"/>
                <a:cs typeface="Arial"/>
              </a:rPr>
              <a:t>‘68 Political Science</a:t>
            </a:r>
          </a:p>
        </p:txBody>
      </p:sp>
    </p:spTree>
  </p:cSld>
  <p:clrMapOvr>
    <a:masterClrMapping/>
  </p:clrMapOvr>
  <p:transition xmlns:p14="http://schemas.microsoft.com/office/powerpoint/2010/main" advClick="0"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180232"/>
            <a:ext cx="9144000" cy="1622827"/>
          </a:xfrm>
        </p:spPr>
        <p:txBody>
          <a:bodyPr>
            <a:normAutofit fontScale="90000"/>
          </a:bodyPr>
          <a:lstStyle/>
          <a:p>
            <a:r>
              <a:rPr lang="en-US" sz="4889" dirty="0" smtClean="0"/>
              <a:t>Brett John </a:t>
            </a:r>
            <a:r>
              <a:rPr lang="en-US" sz="4889" dirty="0" err="1" smtClean="0"/>
              <a:t>Brockel</a:t>
            </a:r>
            <a:r>
              <a:rPr lang="en-US" sz="4889" dirty="0" smtClean="0"/>
              <a:t/>
            </a:r>
            <a:br>
              <a:rPr lang="en-US" sz="4889" dirty="0" smtClean="0"/>
            </a:br>
            <a:r>
              <a:rPr lang="en-US" sz="4889" i="1" dirty="0" smtClean="0"/>
              <a:t>BA Biology, Society, &amp; Environment  </a:t>
            </a:r>
            <a:r>
              <a:rPr lang="en-US" sz="4889" dirty="0" smtClean="0"/>
              <a:t/>
            </a:r>
            <a:br>
              <a:rPr lang="en-US" sz="4889" dirty="0" smtClean="0"/>
            </a:br>
            <a:r>
              <a:rPr lang="en-US" sz="4889" dirty="0" smtClean="0"/>
              <a:t/>
            </a:r>
            <a:br>
              <a:rPr lang="en-US" sz="4889" dirty="0" smtClean="0"/>
            </a:br>
            <a:r>
              <a:rPr lang="en-US" sz="2000" dirty="0" smtClean="0"/>
              <a:t>Thanks </a:t>
            </a:r>
            <a:r>
              <a:rPr lang="en-US" sz="2000" dirty="0"/>
              <a:t>Mom &amp; Dad, I couldn't of done it without you! </a:t>
            </a:r>
            <a:r>
              <a:rPr lang="en-US" dirty="0" smtClean="0"/>
              <a:t>	</a:t>
            </a:r>
            <a:r>
              <a:rPr lang="en-US" dirty="0"/>
              <a:t>					</a:t>
            </a:r>
          </a:p>
        </p:txBody>
      </p:sp>
    </p:spTree>
  </p:cSld>
  <p:clrMapOvr>
    <a:masterClrMapping/>
  </p:clrMapOvr>
  <p:transition xmlns:p14="http://schemas.microsoft.com/office/powerpoint/2010/main" advClick="0" advTm="7000"/>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57500"/>
            <a:ext cx="8229600" cy="1143000"/>
          </a:xfrm>
        </p:spPr>
        <p:txBody>
          <a:bodyPr>
            <a:noAutofit/>
          </a:bodyPr>
          <a:lstStyle/>
          <a:p>
            <a:r>
              <a:rPr lang="en-US" dirty="0" smtClean="0"/>
              <a:t>Rebecca M. Underwood</a:t>
            </a:r>
            <a:br>
              <a:rPr lang="en-US" dirty="0" smtClean="0"/>
            </a:br>
            <a:r>
              <a:rPr lang="en-US" i="1" dirty="0" smtClean="0"/>
              <a:t>BA Journalism </a:t>
            </a:r>
            <a:br>
              <a:rPr lang="en-US" i="1" dirty="0" smtClean="0"/>
            </a:br>
            <a:r>
              <a:rPr lang="en-US" i="1" dirty="0" smtClean="0"/>
              <a:t>BA Communication Studies</a:t>
            </a:r>
            <a:br>
              <a:rPr lang="en-US" i="1" dirty="0" smtClean="0"/>
            </a:br>
            <a:r>
              <a:rPr lang="en-US" i="1" dirty="0" smtClean="0"/>
              <a:t>Distinction</a:t>
            </a:r>
            <a:endParaRPr lang="en-US" dirty="0"/>
          </a:p>
        </p:txBody>
      </p:sp>
    </p:spTree>
  </p:cSld>
  <p:clrMapOvr>
    <a:masterClrMapping/>
  </p:clrMapOvr>
  <p:transition xmlns:p14="http://schemas.microsoft.com/office/powerpoint/2010/main" advClick="0" advTm="7000"/>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987040"/>
            <a:ext cx="8229600" cy="1143000"/>
          </a:xfrm>
        </p:spPr>
        <p:txBody>
          <a:bodyPr>
            <a:normAutofit fontScale="90000"/>
          </a:bodyPr>
          <a:lstStyle/>
          <a:p>
            <a:r>
              <a:rPr lang="en-US" sz="4889" dirty="0" smtClean="0"/>
              <a:t>Joseph </a:t>
            </a:r>
            <a:r>
              <a:rPr lang="en-US" sz="4889" dirty="0" err="1" smtClean="0"/>
              <a:t>Verschaetse</a:t>
            </a:r>
            <a:r>
              <a:rPr lang="en-US" sz="4889" dirty="0" smtClean="0"/>
              <a:t/>
            </a:r>
            <a:br>
              <a:rPr lang="en-US" sz="4889" dirty="0" smtClean="0"/>
            </a:br>
            <a:r>
              <a:rPr lang="en-US" sz="4889" i="1" dirty="0" smtClean="0"/>
              <a:t>BA Journalism</a:t>
            </a:r>
            <a:br>
              <a:rPr lang="en-US" sz="4889" i="1" dirty="0" smtClean="0"/>
            </a:br>
            <a:r>
              <a:rPr lang="en-US" dirty="0" smtClean="0"/>
              <a:t/>
            </a:r>
            <a:br>
              <a:rPr lang="en-US" dirty="0" smtClean="0"/>
            </a:br>
            <a:r>
              <a:rPr lang="en-US" sz="2000" dirty="0" smtClean="0"/>
              <a:t>I am beyond honored to celebrate with the class of '13. Thank you to my mom Lisa, dad Randy, and my fiancé Francine for all of the support! </a:t>
            </a:r>
            <a:endParaRPr lang="en-US" sz="2000" dirty="0"/>
          </a:p>
        </p:txBody>
      </p:sp>
    </p:spTree>
  </p:cSld>
  <p:clrMapOvr>
    <a:masterClrMapping/>
  </p:clrMapOvr>
  <p:transition xmlns:p14="http://schemas.microsoft.com/office/powerpoint/2010/main" advClick="0" advTm="7000"/>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360172"/>
            <a:ext cx="9144000" cy="2832404"/>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Nicole Hannah Wait</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1" u="none" strike="noStrike" kern="1200" cap="none" spc="0" normalizeH="0" baseline="0" noProof="0" dirty="0" smtClean="0">
                <a:ln>
                  <a:noFill/>
                </a:ln>
                <a:solidFill>
                  <a:schemeClr val="tx1"/>
                </a:solidFill>
                <a:effectLst/>
                <a:uLnTx/>
                <a:uFillTx/>
                <a:latin typeface="+mj-lt"/>
                <a:ea typeface="+mj-ea"/>
                <a:cs typeface="+mj-cs"/>
              </a:rPr>
              <a:t>BA Journalism</a:t>
            </a:r>
            <a:br>
              <a:rPr kumimoji="0" lang="en-US" sz="4400" b="0" i="1" u="none" strike="noStrike" kern="1200" cap="none" spc="0" normalizeH="0" baseline="0" noProof="0" dirty="0" smtClean="0">
                <a:ln>
                  <a:noFill/>
                </a:ln>
                <a:solidFill>
                  <a:schemeClr val="tx1"/>
                </a:solidFill>
                <a:effectLst/>
                <a:uLnTx/>
                <a:uFillTx/>
                <a:latin typeface="+mj-lt"/>
                <a:ea typeface="+mj-ea"/>
                <a:cs typeface="+mj-cs"/>
              </a:rPr>
            </a:br>
            <a:endParaRPr kumimoji="0" lang="en-US" sz="2222"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xmlns:p14="http://schemas.microsoft.com/office/powerpoint/2010/main" advClick="0" advTm="7000"/>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229379" name="Picture 4" descr="060905_8739"/>
          <p:cNvPicPr>
            <a:picLocks noChangeAspect="1" noChangeArrowheads="1"/>
          </p:cNvPicPr>
          <p:nvPr/>
        </p:nvPicPr>
        <p:blipFill>
          <a:blip r:embed="rId4"/>
          <a:srcRect/>
          <a:stretch>
            <a:fillRect/>
          </a:stretch>
        </p:blipFill>
        <p:spPr bwMode="auto">
          <a:xfrm>
            <a:off x="685800" y="771525"/>
            <a:ext cx="7772400" cy="5181600"/>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5333" y="2116815"/>
            <a:ext cx="6561840" cy="2554545"/>
          </a:xfrm>
          <a:prstGeom prst="rect">
            <a:avLst/>
          </a:prstGeom>
        </p:spPr>
        <p:txBody>
          <a:bodyPr wrap="square" anchor="t">
            <a:spAutoFit/>
          </a:bodyPr>
          <a:lstStyle/>
          <a:p>
            <a:r>
              <a:rPr lang="en-US" sz="2000" dirty="0" smtClean="0">
                <a:latin typeface="Arial"/>
                <a:cs typeface="Arial"/>
              </a:rPr>
              <a:t>Life is indeed a marathon, not a sprint.  When adversity comes your way look it squarely in the face and understand how you deal with it helps define your later success. Remember all the people and circumstances that have contributed to your success, as none of us get to where we are alone.</a:t>
            </a:r>
          </a:p>
          <a:p>
            <a:pPr algn="r"/>
            <a:r>
              <a:rPr lang="en-US" sz="2000" dirty="0" smtClean="0">
                <a:latin typeface="Arial"/>
                <a:ea typeface="Arial" pitchFamily="-105" charset="0"/>
                <a:cs typeface="Arial"/>
              </a:rPr>
              <a:t>– </a:t>
            </a:r>
            <a:r>
              <a:rPr lang="en-US" sz="2000" dirty="0" smtClean="0">
                <a:latin typeface="Arial"/>
                <a:cs typeface="Arial"/>
              </a:rPr>
              <a:t>Terry Addison</a:t>
            </a:r>
          </a:p>
          <a:p>
            <a:pPr algn="r"/>
            <a:r>
              <a:rPr lang="en-US" sz="2000" i="1" dirty="0" smtClean="0">
                <a:latin typeface="Arial"/>
                <a:ea typeface="Arial" pitchFamily="-105" charset="0"/>
                <a:cs typeface="Arial"/>
              </a:rPr>
              <a:t>'71 African American &amp; African Studies</a:t>
            </a:r>
          </a:p>
        </p:txBody>
      </p:sp>
    </p:spTree>
  </p:cSld>
  <p:clrMapOvr>
    <a:masterClrMapping/>
  </p:clrMapOvr>
  <p:transition xmlns:p14="http://schemas.microsoft.com/office/powerpoint/2010/main" advClick="0" advTm="8000"/>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3014024"/>
            <a:ext cx="8229600" cy="1143000"/>
          </a:xfrm>
        </p:spPr>
        <p:txBody>
          <a:bodyPr>
            <a:normAutofit fontScale="90000"/>
          </a:bodyPr>
          <a:lstStyle/>
          <a:p>
            <a:r>
              <a:rPr lang="en-US" sz="4889" dirty="0" smtClean="0"/>
              <a:t>Sarah Y. Wang</a:t>
            </a:r>
            <a:br>
              <a:rPr lang="en-US" sz="4889" dirty="0" smtClean="0"/>
            </a:br>
            <a:r>
              <a:rPr lang="en-US" sz="4889" i="1" dirty="0" smtClean="0"/>
              <a:t>BA Statistics</a:t>
            </a:r>
            <a:br>
              <a:rPr lang="en-US" sz="4889" i="1" dirty="0" smtClean="0"/>
            </a:br>
            <a:r>
              <a:rPr lang="en-US" sz="4889" i="1" dirty="0" smtClean="0"/>
              <a:t>Distinction</a:t>
            </a:r>
            <a:endParaRPr lang="en-US" sz="2222" dirty="0"/>
          </a:p>
        </p:txBody>
      </p:sp>
    </p:spTree>
  </p:cSld>
  <p:clrMapOvr>
    <a:masterClrMapping/>
  </p:clrMapOvr>
  <p:transition xmlns:p14="http://schemas.microsoft.com/office/powerpoint/2010/main" advClick="0" advTm="7000"/>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57500"/>
            <a:ext cx="8229600" cy="1143000"/>
          </a:xfrm>
        </p:spPr>
        <p:txBody>
          <a:bodyPr>
            <a:noAutofit/>
          </a:bodyPr>
          <a:lstStyle/>
          <a:p>
            <a:r>
              <a:rPr lang="en-US" dirty="0" smtClean="0"/>
              <a:t>Casey Robert Wellman</a:t>
            </a:r>
            <a:br>
              <a:rPr lang="en-US" dirty="0" smtClean="0"/>
            </a:br>
            <a:r>
              <a:rPr lang="en-US" i="1" dirty="0" smtClean="0"/>
              <a:t>BA Communication Studies  </a:t>
            </a:r>
            <a:br>
              <a:rPr lang="en-US" i="1" dirty="0" smtClean="0"/>
            </a:br>
            <a:r>
              <a:rPr lang="en-US" i="1" dirty="0" smtClean="0"/>
              <a:t/>
            </a:r>
            <a:br>
              <a:rPr lang="en-US" i="1" dirty="0" smtClean="0"/>
            </a:br>
            <a:r>
              <a:rPr lang="en-US" sz="1800" dirty="0" smtClean="0"/>
              <a:t>Cheers, Seniors! It is time to move forward. </a:t>
            </a:r>
            <a:endParaRPr lang="en-US" sz="1800" dirty="0"/>
          </a:p>
        </p:txBody>
      </p:sp>
    </p:spTree>
  </p:cSld>
  <p:clrMapOvr>
    <a:masterClrMapping/>
  </p:clrMapOvr>
  <p:transition xmlns:p14="http://schemas.microsoft.com/office/powerpoint/2010/main" advClick="0" advTm="7000"/>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5318" y="2116815"/>
            <a:ext cx="7894914" cy="2677656"/>
          </a:xfrm>
          <a:prstGeom prst="rect">
            <a:avLst/>
          </a:prstGeom>
        </p:spPr>
        <p:txBody>
          <a:bodyPr wrap="square" anchor="t">
            <a:spAutoFit/>
          </a:bodyPr>
          <a:lstStyle/>
          <a:p>
            <a:pPr algn="ctr"/>
            <a:r>
              <a:rPr lang="en-US" sz="4400" dirty="0" smtClean="0"/>
              <a:t>Chelsea Brianna White</a:t>
            </a:r>
          </a:p>
          <a:p>
            <a:pPr algn="ctr"/>
            <a:r>
              <a:rPr lang="en-US" sz="4400" i="1" dirty="0" smtClean="0"/>
              <a:t>BA Journalism</a:t>
            </a:r>
            <a:endParaRPr lang="en-US" sz="4400" dirty="0" smtClean="0"/>
          </a:p>
          <a:p>
            <a:pPr algn="ctr"/>
            <a:r>
              <a:rPr lang="en-US" sz="2000" i="1" dirty="0" smtClean="0"/>
              <a:t> </a:t>
            </a:r>
            <a:r>
              <a:rPr lang="en-US" sz="2000" dirty="0" smtClean="0"/>
              <a:t> </a:t>
            </a:r>
            <a:r>
              <a:rPr lang="en-US" sz="4000" dirty="0" smtClean="0"/>
              <a:t> </a:t>
            </a:r>
            <a:endParaRPr lang="en-US" sz="2000" dirty="0" smtClean="0"/>
          </a:p>
          <a:p>
            <a:pPr algn="ctr"/>
            <a:r>
              <a:rPr lang="en-US" sz="2000" dirty="0" smtClean="0"/>
              <a:t>Congratulations to my fellow </a:t>
            </a:r>
            <a:r>
              <a:rPr lang="en-US" sz="2000" dirty="0" err="1" smtClean="0"/>
              <a:t>CLAers</a:t>
            </a:r>
            <a:r>
              <a:rPr lang="en-US" sz="2000" dirty="0" smtClean="0"/>
              <a:t>! We did it! Time to enter the scary big world, let's go kill it! </a:t>
            </a:r>
            <a:endParaRPr lang="en-US" sz="2000" i="1" dirty="0" smtClean="0">
              <a:latin typeface="Arial"/>
              <a:ea typeface="Arial" pitchFamily="-105" charset="0"/>
              <a:cs typeface="Arial"/>
            </a:endParaRPr>
          </a:p>
        </p:txBody>
      </p:sp>
    </p:spTree>
  </p:cSld>
  <p:clrMapOvr>
    <a:masterClrMapping/>
  </p:clrMapOvr>
  <p:transition xmlns:p14="http://schemas.microsoft.com/office/powerpoint/2010/main" advClick="0" advTm="7000"/>
</p:sld>
</file>

<file path=ppt/slides/slide16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162818"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162819" name="Picture 4" descr="060905_8739"/>
          <p:cNvPicPr>
            <a:picLocks noChangeAspect="1" noChangeArrowheads="1"/>
          </p:cNvPicPr>
          <p:nvPr/>
        </p:nvPicPr>
        <p:blipFill>
          <a:blip r:embed="rId4"/>
          <a:srcRect/>
          <a:stretch>
            <a:fillRect/>
          </a:stretch>
        </p:blipFill>
        <p:spPr bwMode="auto">
          <a:xfrm>
            <a:off x="685800" y="771525"/>
            <a:ext cx="7772400" cy="5181600"/>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37440" y="2656750"/>
            <a:ext cx="7401181" cy="1938992"/>
          </a:xfrm>
          <a:prstGeom prst="rect">
            <a:avLst/>
          </a:prstGeom>
        </p:spPr>
        <p:txBody>
          <a:bodyPr wrap="square" anchor="t">
            <a:spAutoFit/>
          </a:bodyPr>
          <a:lstStyle/>
          <a:p>
            <a:r>
              <a:rPr lang="en-US" sz="2000" dirty="0" smtClean="0">
                <a:latin typeface="Arial"/>
                <a:cs typeface="Arial"/>
              </a:rPr>
              <a:t>Make an effort to stay connected to any professors who've truly mentored you or made an impact. It is all too easy to lose touch but even 20 years down the road, you may want to reach back to them and say thanks. </a:t>
            </a:r>
          </a:p>
          <a:p>
            <a:pPr algn="r"/>
            <a:r>
              <a:rPr lang="en-US" sz="2000" dirty="0" smtClean="0">
                <a:latin typeface="Arial"/>
                <a:ea typeface="Arial" pitchFamily="-105" charset="0"/>
                <a:cs typeface="Arial"/>
              </a:rPr>
              <a:t>– </a:t>
            </a:r>
            <a:r>
              <a:rPr lang="en-US" sz="2000" dirty="0" smtClean="0">
                <a:latin typeface="Arial"/>
                <a:cs typeface="Arial"/>
              </a:rPr>
              <a:t>Beth </a:t>
            </a:r>
            <a:r>
              <a:rPr lang="en-US" sz="2000" dirty="0" err="1" smtClean="0">
                <a:latin typeface="Arial"/>
                <a:cs typeface="Arial"/>
              </a:rPr>
              <a:t>Schommer</a:t>
            </a:r>
            <a:endParaRPr lang="en-US" sz="2000" dirty="0" smtClean="0">
              <a:latin typeface="Arial"/>
              <a:cs typeface="Arial"/>
            </a:endParaRPr>
          </a:p>
          <a:p>
            <a:pPr algn="r"/>
            <a:r>
              <a:rPr lang="en-US" sz="2000" i="1" dirty="0" smtClean="0">
                <a:latin typeface="Arial"/>
                <a:ea typeface="Arial" pitchFamily="-105" charset="0"/>
                <a:cs typeface="Arial"/>
              </a:rPr>
              <a:t>'93 Italian Area Studies</a:t>
            </a:r>
          </a:p>
        </p:txBody>
      </p:sp>
    </p:spTree>
  </p:cSld>
  <p:clrMapOvr>
    <a:masterClrMapping/>
  </p:clrMapOvr>
  <p:transition xmlns:p14="http://schemas.microsoft.com/office/powerpoint/2010/main" advClick="0" advTm="8000"/>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pic>
        <p:nvPicPr>
          <p:cNvPr id="38914" name="Picture 3" descr="africanensemble_6791"/>
          <p:cNvPicPr>
            <a:picLocks noGrp="1" noChangeAspect="1" noChangeArrowheads="1"/>
          </p:cNvPicPr>
          <p:nvPr>
            <p:ph/>
          </p:nvPr>
        </p:nvPicPr>
        <p:blipFill>
          <a:blip r:embed="rId4"/>
          <a:srcRect/>
          <a:stretch>
            <a:fillRect/>
          </a:stretch>
        </p:blipFill>
        <p:spPr>
          <a:xfrm>
            <a:off x="685800" y="760413"/>
            <a:ext cx="7772400" cy="5183187"/>
          </a:xfrm>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57500"/>
            <a:ext cx="8229600" cy="1143000"/>
          </a:xfrm>
        </p:spPr>
        <p:txBody>
          <a:bodyPr>
            <a:noAutofit/>
          </a:bodyPr>
          <a:lstStyle/>
          <a:p>
            <a:r>
              <a:rPr lang="en-US" dirty="0" smtClean="0"/>
              <a:t>Courtney Joy Wolf</a:t>
            </a:r>
            <a:br>
              <a:rPr lang="en-US" dirty="0" smtClean="0"/>
            </a:br>
            <a:r>
              <a:rPr lang="en-US" i="1" dirty="0" smtClean="0"/>
              <a:t>BA Journalism</a:t>
            </a:r>
            <a:br>
              <a:rPr lang="en-US" i="1" dirty="0" smtClean="0"/>
            </a:br>
            <a:r>
              <a:rPr lang="en-US" i="1" dirty="0" smtClean="0"/>
              <a:t/>
            </a:r>
            <a:br>
              <a:rPr lang="en-US" i="1" dirty="0" smtClean="0"/>
            </a:br>
            <a:r>
              <a:rPr lang="en-US" sz="1800" dirty="0" smtClean="0"/>
              <a:t>Thanks Nate for making me go to class. Thanks Lindsey for being my inspiration. Thank you Mom and Dad for everything you do. Love you all. </a:t>
            </a:r>
            <a:endParaRPr lang="en-US" sz="1800" dirty="0"/>
          </a:p>
        </p:txBody>
      </p:sp>
    </p:spTree>
  </p:cSld>
  <p:clrMapOvr>
    <a:masterClrMapping/>
  </p:clrMapOvr>
  <p:transition xmlns:p14="http://schemas.microsoft.com/office/powerpoint/2010/main" advClick="0" advTm="7000"/>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57500"/>
            <a:ext cx="8229600" cy="1143000"/>
          </a:xfrm>
        </p:spPr>
        <p:txBody>
          <a:bodyPr>
            <a:normAutofit fontScale="90000"/>
          </a:bodyPr>
          <a:lstStyle/>
          <a:p>
            <a:r>
              <a:rPr lang="en-US" sz="4889" dirty="0" err="1" smtClean="0"/>
              <a:t>Yixuan</a:t>
            </a:r>
            <a:r>
              <a:rPr lang="en-US" sz="4889" dirty="0" smtClean="0"/>
              <a:t> </a:t>
            </a:r>
            <a:r>
              <a:rPr lang="en-US" sz="4889" dirty="0" err="1" smtClean="0"/>
              <a:t>Xie</a:t>
            </a:r>
            <a:r>
              <a:rPr lang="en-US" sz="4889" dirty="0" smtClean="0"/>
              <a:t/>
            </a:r>
            <a:br>
              <a:rPr lang="en-US" sz="4889" dirty="0" smtClean="0"/>
            </a:br>
            <a:r>
              <a:rPr lang="en-US" sz="4889" i="1" dirty="0" smtClean="0"/>
              <a:t>BA Communication Studies  </a:t>
            </a:r>
            <a:r>
              <a:rPr lang="en-US" dirty="0" smtClean="0"/>
              <a:t/>
            </a:r>
            <a:br>
              <a:rPr lang="en-US" dirty="0" smtClean="0"/>
            </a:br>
            <a:endParaRPr lang="en-US" sz="2222" dirty="0"/>
          </a:p>
        </p:txBody>
      </p:sp>
    </p:spTree>
  </p:cSld>
  <p:clrMapOvr>
    <a:masterClrMapping/>
  </p:clrMapOvr>
  <p:transition xmlns:p14="http://schemas.microsoft.com/office/powerpoint/2010/main" advClick="0" advTm="7000"/>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57500"/>
            <a:ext cx="8229600" cy="1143000"/>
          </a:xfrm>
        </p:spPr>
        <p:txBody>
          <a:bodyPr>
            <a:normAutofit fontScale="90000"/>
          </a:bodyPr>
          <a:lstStyle/>
          <a:p>
            <a:r>
              <a:rPr lang="en-US" sz="4889" dirty="0" err="1" smtClean="0"/>
              <a:t>Mengtian</a:t>
            </a:r>
            <a:r>
              <a:rPr lang="en-US" sz="4889" dirty="0" smtClean="0"/>
              <a:t> Ye</a:t>
            </a:r>
            <a:br>
              <a:rPr lang="en-US" sz="4889" dirty="0" smtClean="0"/>
            </a:br>
            <a:r>
              <a:rPr lang="en-US" sz="4889" i="1" dirty="0" smtClean="0"/>
              <a:t>BA Statistics</a:t>
            </a:r>
            <a:br>
              <a:rPr lang="en-US" sz="4889" i="1" dirty="0" smtClean="0"/>
            </a:br>
            <a:r>
              <a:rPr lang="en-US" sz="4889" i="1" dirty="0" smtClean="0"/>
              <a:t/>
            </a:r>
            <a:br>
              <a:rPr lang="en-US" sz="4889" i="1" dirty="0" smtClean="0"/>
            </a:br>
            <a:r>
              <a:rPr lang="en-US" sz="2000" dirty="0" smtClean="0"/>
              <a:t>1. Thanks to all my friends. 2. Thanks to all my instructors. 3. I will miss this place. 4. Go gophers Go! 5.Bio-Med is the best. </a:t>
            </a:r>
            <a:endParaRPr lang="en-US" sz="2000" dirty="0"/>
          </a:p>
        </p:txBody>
      </p:sp>
    </p:spTree>
  </p:cSld>
  <p:clrMapOvr>
    <a:masterClrMapping/>
  </p:clrMapOvr>
  <p:transition xmlns:p14="http://schemas.microsoft.com/office/powerpoint/2010/main" advClick="0" advTm="7000"/>
</p:sld>
</file>

<file path=ppt/slides/slide17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pic>
        <p:nvPicPr>
          <p:cNvPr id="172034" name="Picture 3" descr="spark06_5240"/>
          <p:cNvPicPr>
            <a:picLocks noGrp="1" noChangeAspect="1" noChangeArrowheads="1"/>
          </p:cNvPicPr>
          <p:nvPr>
            <p:ph/>
          </p:nvPr>
        </p:nvPicPr>
        <p:blipFill>
          <a:blip r:embed="rId4"/>
          <a:srcRect/>
          <a:stretch>
            <a:fillRect/>
          </a:stretch>
        </p:blipFill>
        <p:spPr>
          <a:xfrm>
            <a:off x="685800" y="863600"/>
            <a:ext cx="7772400" cy="4978400"/>
          </a:xfrm>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5333" y="2498550"/>
            <a:ext cx="6561840" cy="1862048"/>
          </a:xfrm>
          <a:prstGeom prst="rect">
            <a:avLst/>
          </a:prstGeom>
        </p:spPr>
        <p:txBody>
          <a:bodyPr wrap="square" anchor="t">
            <a:spAutoFit/>
          </a:bodyPr>
          <a:lstStyle/>
          <a:p>
            <a:r>
              <a:rPr lang="en-US" sz="2300" dirty="0" smtClean="0">
                <a:latin typeface="Arial"/>
                <a:cs typeface="Arial"/>
              </a:rPr>
              <a:t>Don't take yourself too seriously. The ability to laugh at your own foibles can carry you through some otherwise difficult moments.</a:t>
            </a:r>
          </a:p>
          <a:p>
            <a:pPr algn="r"/>
            <a:r>
              <a:rPr lang="en-US" sz="2300" dirty="0" smtClean="0">
                <a:latin typeface="Arial"/>
                <a:ea typeface="Arial" pitchFamily="-105" charset="0"/>
                <a:cs typeface="Arial"/>
              </a:rPr>
              <a:t>– </a:t>
            </a:r>
            <a:r>
              <a:rPr lang="en-US" sz="2300" dirty="0" smtClean="0">
                <a:latin typeface="Arial"/>
                <a:cs typeface="Arial"/>
              </a:rPr>
              <a:t>John R. Coleman</a:t>
            </a:r>
          </a:p>
          <a:p>
            <a:pPr algn="r"/>
            <a:r>
              <a:rPr lang="en-US" sz="2300" i="1" dirty="0" smtClean="0">
                <a:latin typeface="Arial"/>
                <a:ea typeface="Arial" pitchFamily="-105" charset="0"/>
                <a:cs typeface="Arial"/>
              </a:rPr>
              <a:t> ‘55 Zoology</a:t>
            </a:r>
          </a:p>
        </p:txBody>
      </p:sp>
    </p:spTree>
  </p:cSld>
  <p:clrMapOvr>
    <a:masterClrMapping/>
  </p:clrMapOvr>
  <p:transition xmlns:p14="http://schemas.microsoft.com/office/powerpoint/2010/main" advClick="0" advTm="8000"/>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3050222"/>
            <a:ext cx="8229600" cy="1143000"/>
          </a:xfrm>
        </p:spPr>
        <p:txBody>
          <a:bodyPr>
            <a:normAutofit fontScale="90000"/>
          </a:bodyPr>
          <a:lstStyle/>
          <a:p>
            <a:r>
              <a:rPr lang="en-US" sz="4889" dirty="0" smtClean="0"/>
              <a:t>April </a:t>
            </a:r>
            <a:r>
              <a:rPr lang="en-US" sz="4889" dirty="0" err="1" smtClean="0"/>
              <a:t>Yun</a:t>
            </a:r>
            <a:r>
              <a:rPr lang="en-US" sz="4889" dirty="0" smtClean="0"/>
              <a:t/>
            </a:r>
            <a:br>
              <a:rPr lang="en-US" sz="4889" dirty="0" smtClean="0"/>
            </a:br>
            <a:r>
              <a:rPr lang="en-US" sz="4889" i="1" dirty="0" smtClean="0"/>
              <a:t>BA Biology, Society, &amp; Environment</a:t>
            </a:r>
            <a:r>
              <a:rPr lang="en-US" dirty="0" smtClean="0"/>
              <a:t/>
            </a:r>
            <a:br>
              <a:rPr lang="en-US" dirty="0" smtClean="0"/>
            </a:br>
            <a:r>
              <a:rPr lang="en-US" i="1" dirty="0" smtClean="0"/>
              <a:t> </a:t>
            </a:r>
            <a:endParaRPr lang="en-US" dirty="0"/>
          </a:p>
        </p:txBody>
      </p:sp>
    </p:spTree>
  </p:cSld>
  <p:clrMapOvr>
    <a:masterClrMapping/>
  </p:clrMapOvr>
  <p:transition xmlns:p14="http://schemas.microsoft.com/office/powerpoint/2010/main" advClick="0" advTm="7000"/>
  <p:timing>
    <p:tnLst>
      <p:par>
        <p:cTn xmlns:p14="http://schemas.microsoft.com/office/powerpoint/2010/mai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20198"/>
            <a:ext cx="8229600" cy="1143000"/>
          </a:xfrm>
        </p:spPr>
        <p:txBody>
          <a:bodyPr>
            <a:noAutofit/>
          </a:bodyPr>
          <a:lstStyle/>
          <a:p>
            <a:r>
              <a:rPr lang="en-US" dirty="0" smtClean="0"/>
              <a:t>Leslie Irene </a:t>
            </a:r>
            <a:r>
              <a:rPr lang="en-US" dirty="0" err="1" smtClean="0"/>
              <a:t>Zamzow</a:t>
            </a:r>
            <a:r>
              <a:rPr lang="en-US" dirty="0" smtClean="0"/>
              <a:t/>
            </a:r>
            <a:br>
              <a:rPr lang="en-US" dirty="0" smtClean="0"/>
            </a:br>
            <a:r>
              <a:rPr lang="en-US" i="1" dirty="0" smtClean="0"/>
              <a:t>BA Biology, Society &amp; Environment  </a:t>
            </a:r>
            <a:endParaRPr lang="en-US" dirty="0"/>
          </a:p>
        </p:txBody>
      </p:sp>
    </p:spTree>
  </p:cSld>
  <p:clrMapOvr>
    <a:masterClrMapping/>
  </p:clrMapOvr>
  <p:transition xmlns:p14="http://schemas.microsoft.com/office/powerpoint/2010/main" advClick="0" advTm="7000"/>
  <p:timing>
    <p:tnLst>
      <p:par>
        <p:cTn xmlns:p14="http://schemas.microsoft.com/office/powerpoint/2010/mai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0014" y="2230163"/>
            <a:ext cx="7951269" cy="3354765"/>
          </a:xfrm>
          <a:prstGeom prst="rect">
            <a:avLst/>
          </a:prstGeom>
        </p:spPr>
        <p:txBody>
          <a:bodyPr wrap="square" anchor="t">
            <a:spAutoFit/>
          </a:bodyPr>
          <a:lstStyle/>
          <a:p>
            <a:pPr algn="ctr"/>
            <a:r>
              <a:rPr lang="en-US" sz="4400" dirty="0" smtClean="0"/>
              <a:t>Shawna </a:t>
            </a:r>
            <a:r>
              <a:rPr lang="en-US" sz="4400" dirty="0" err="1" smtClean="0"/>
              <a:t>Korin</a:t>
            </a:r>
            <a:r>
              <a:rPr lang="en-US" sz="4400" dirty="0" smtClean="0"/>
              <a:t> Zielinski</a:t>
            </a:r>
          </a:p>
          <a:p>
            <a:pPr algn="ctr"/>
            <a:r>
              <a:rPr lang="en-US" sz="4400" i="1" dirty="0" smtClean="0"/>
              <a:t>BA Spanish Studies</a:t>
            </a:r>
          </a:p>
          <a:p>
            <a:pPr algn="ctr"/>
            <a:r>
              <a:rPr lang="en-US" sz="4400" i="1" dirty="0" smtClean="0"/>
              <a:t>Community Engagement Scholar</a:t>
            </a:r>
            <a:endParaRPr lang="en-US" sz="4400" dirty="0" smtClean="0"/>
          </a:p>
          <a:p>
            <a:pPr algn="ctr"/>
            <a:r>
              <a:rPr lang="en-US" sz="4000" dirty="0" smtClean="0"/>
              <a:t> </a:t>
            </a:r>
            <a:r>
              <a:rPr lang="en-US" sz="2000" dirty="0" smtClean="0"/>
              <a:t> </a:t>
            </a:r>
          </a:p>
          <a:p>
            <a:pPr algn="ctr"/>
            <a:r>
              <a:rPr lang="en-US" sz="2000" dirty="0" smtClean="0"/>
              <a:t>I'm beyond grateful for all the amazing support I've received in these few years. The U of M has become my home &amp; it's a bittersweet ending. </a:t>
            </a:r>
            <a:endParaRPr lang="en-US" sz="2000" i="1" dirty="0" smtClean="0">
              <a:latin typeface="Arial"/>
              <a:ea typeface="Arial" pitchFamily="-105" charset="0"/>
              <a:cs typeface="Arial"/>
            </a:endParaRPr>
          </a:p>
        </p:txBody>
      </p:sp>
    </p:spTree>
  </p:cSld>
  <p:clrMapOvr>
    <a:masterClrMapping/>
  </p:clrMapOvr>
  <p:transition xmlns:p14="http://schemas.microsoft.com/office/powerpoint/2010/main" advClick="0" advTm="7000"/>
  <p:timing>
    <p:tnLst>
      <p:par>
        <p:cTn xmlns:p14="http://schemas.microsoft.com/office/powerpoint/2010/mai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200707" name="Picture 4" descr="040524_3467_v2"/>
          <p:cNvPicPr>
            <a:picLocks noChangeAspect="1" noChangeArrowheads="1"/>
          </p:cNvPicPr>
          <p:nvPr/>
        </p:nvPicPr>
        <p:blipFill>
          <a:blip r:embed="rId4"/>
          <a:srcRect/>
          <a:stretch>
            <a:fillRect/>
          </a:stretch>
        </p:blipFill>
        <p:spPr bwMode="auto">
          <a:xfrm>
            <a:off x="685800" y="838200"/>
            <a:ext cx="7772400" cy="5068888"/>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4575" y="2492069"/>
            <a:ext cx="6946698" cy="2554545"/>
          </a:xfrm>
          <a:prstGeom prst="rect">
            <a:avLst/>
          </a:prstGeom>
        </p:spPr>
        <p:txBody>
          <a:bodyPr wrap="square" anchor="t">
            <a:spAutoFit/>
          </a:bodyPr>
          <a:lstStyle/>
          <a:p>
            <a:r>
              <a:rPr lang="en-US" sz="2000" dirty="0" smtClean="0">
                <a:latin typeface="Arial"/>
                <a:cs typeface="Arial"/>
              </a:rPr>
              <a:t>Sometimes the world throws unexpected difficulties in your path while at the same time giving you exciting new possibilities. If you are ready and stay positive, you will see the opportunities and benefit from them. If you become negative you will not see what is in front of you and miss what life has to offer you.</a:t>
            </a:r>
          </a:p>
          <a:p>
            <a:pPr algn="r"/>
            <a:r>
              <a:rPr lang="en-US" sz="2000" dirty="0" smtClean="0">
                <a:latin typeface="Arial"/>
                <a:ea typeface="Arial" pitchFamily="-105" charset="0"/>
                <a:cs typeface="Arial"/>
              </a:rPr>
              <a:t>– </a:t>
            </a:r>
            <a:r>
              <a:rPr lang="en-US" sz="2000" dirty="0" smtClean="0">
                <a:latin typeface="Arial"/>
                <a:cs typeface="Arial"/>
              </a:rPr>
              <a:t>Harold </a:t>
            </a:r>
            <a:r>
              <a:rPr lang="en-US" sz="2000" dirty="0" err="1" smtClean="0">
                <a:latin typeface="Arial"/>
                <a:cs typeface="Arial"/>
              </a:rPr>
              <a:t>Beckala</a:t>
            </a:r>
            <a:endParaRPr lang="en-US" sz="2000" dirty="0" smtClean="0">
              <a:latin typeface="Arial"/>
              <a:cs typeface="Arial"/>
            </a:endParaRPr>
          </a:p>
          <a:p>
            <a:pPr algn="r"/>
            <a:r>
              <a:rPr lang="en-US" sz="2000" i="1" dirty="0" smtClean="0">
                <a:latin typeface="Arial"/>
                <a:ea typeface="Arial" pitchFamily="-105" charset="0"/>
                <a:cs typeface="Arial"/>
              </a:rPr>
              <a:t>‘70 Chemistry</a:t>
            </a:r>
          </a:p>
        </p:txBody>
      </p:sp>
    </p:spTree>
  </p:cSld>
  <p:clrMapOvr>
    <a:masterClrMapping/>
  </p:clrMapOvr>
  <p:transition xmlns:p14="http://schemas.microsoft.com/office/powerpoint/2010/main" advClick="0" advTm="8000"/>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540178"/>
            <a:ext cx="7158368" cy="1154162"/>
          </a:xfrm>
          <a:prstGeom prst="rect">
            <a:avLst/>
          </a:prstGeom>
        </p:spPr>
        <p:txBody>
          <a:bodyPr wrap="square">
            <a:spAutoFit/>
          </a:bodyPr>
          <a:lstStyle/>
          <a:p>
            <a:r>
              <a:rPr lang="en-US" sz="2300" dirty="0" smtClean="0">
                <a:latin typeface="Ariel"/>
                <a:cs typeface="Ariel"/>
              </a:rPr>
              <a:t>May your desire to learn be a cup that never empties.</a:t>
            </a:r>
          </a:p>
          <a:p>
            <a:pPr algn="r"/>
            <a:r>
              <a:rPr lang="en-US" sz="2300" dirty="0" smtClean="0">
                <a:latin typeface="Arial" pitchFamily="-105" charset="0"/>
                <a:ea typeface="Arial" pitchFamily="-105" charset="0"/>
                <a:cs typeface="Arial" pitchFamily="-105" charset="0"/>
              </a:rPr>
              <a:t>– </a:t>
            </a:r>
            <a:r>
              <a:rPr lang="en-US" sz="2300" dirty="0" smtClean="0">
                <a:latin typeface="Ariel"/>
                <a:cs typeface="Ariel"/>
              </a:rPr>
              <a:t>Kathryn Black Kohn </a:t>
            </a:r>
            <a:br>
              <a:rPr lang="en-US" sz="2300" dirty="0" smtClean="0">
                <a:latin typeface="Ariel"/>
                <a:cs typeface="Ariel"/>
              </a:rPr>
            </a:br>
            <a:r>
              <a:rPr lang="en-US" sz="2300" i="1" dirty="0" smtClean="0">
                <a:latin typeface="Ariel"/>
                <a:cs typeface="Ariel"/>
              </a:rPr>
              <a:t> ’03 Psychology</a:t>
            </a:r>
            <a:endParaRPr lang="en-US" sz="2300" i="1" dirty="0" smtClean="0">
              <a:latin typeface="Arial" pitchFamily="-105" charset="0"/>
              <a:ea typeface="Arial" pitchFamily="-105" charset="0"/>
              <a:cs typeface="Arial" pitchFamily="-105" charset="0"/>
            </a:endParaRPr>
          </a:p>
        </p:txBody>
      </p:sp>
    </p:spTree>
  </p:cSld>
  <p:clrMapOvr>
    <a:masterClrMapping/>
  </p:clrMapOvr>
  <p:transition xmlns:p14="http://schemas.microsoft.com/office/powerpoint/2010/main" advClick="0" advTm="5000"/>
</p:sld>
</file>

<file path=ppt/slides/slide18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blip>
          <a:srcRect/>
          <a:stretch>
            <a:fillRect/>
          </a:stretch>
        </a:blipFill>
        <a:effectLst/>
      </p:bgPr>
    </p:bg>
    <p:spTree>
      <p:nvGrpSpPr>
        <p:cNvPr id="1" name=""/>
        <p:cNvGrpSpPr/>
        <p:nvPr/>
      </p:nvGrpSpPr>
      <p:grpSpPr>
        <a:xfrm>
          <a:off x="0" y="0"/>
          <a:ext cx="0" cy="0"/>
          <a:chOff x="0" y="0"/>
          <a:chExt cx="0" cy="0"/>
        </a:xfrm>
      </p:grpSpPr>
      <p:pic>
        <p:nvPicPr>
          <p:cNvPr id="2" name="Picture 1" descr="080.JPG"/>
          <p:cNvPicPr>
            <a:picLocks noChangeAspect="1"/>
          </p:cNvPicPr>
          <p:nvPr/>
        </p:nvPicPr>
        <p:blipFill>
          <a:blip r:embed="rId3"/>
          <a:stretch>
            <a:fillRect/>
          </a:stretch>
        </p:blipFill>
        <p:spPr>
          <a:xfrm>
            <a:off x="676656" y="832104"/>
            <a:ext cx="7790689" cy="5193792"/>
          </a:xfrm>
          <a:prstGeom prst="rect">
            <a:avLst/>
          </a:prstGeom>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957246"/>
            <a:ext cx="8229600" cy="1143000"/>
          </a:xfrm>
        </p:spPr>
        <p:txBody>
          <a:bodyPr>
            <a:normAutofit fontScale="90000"/>
          </a:bodyPr>
          <a:lstStyle/>
          <a:p>
            <a:r>
              <a:rPr lang="en-US" sz="4889" dirty="0" smtClean="0"/>
              <a:t>Matthew </a:t>
            </a:r>
            <a:r>
              <a:rPr lang="en-US" sz="4889" dirty="0" err="1" smtClean="0"/>
              <a:t>Wallner</a:t>
            </a:r>
            <a:r>
              <a:rPr lang="en-US" sz="4889" dirty="0" smtClean="0"/>
              <a:t> </a:t>
            </a:r>
            <a:r>
              <a:rPr lang="en-US" sz="4889" dirty="0" err="1" smtClean="0"/>
              <a:t>Brostrom</a:t>
            </a:r>
            <a:r>
              <a:rPr lang="en-US" sz="4889" dirty="0" smtClean="0"/>
              <a:t/>
            </a:r>
            <a:br>
              <a:rPr lang="en-US" sz="4889" dirty="0" smtClean="0"/>
            </a:br>
            <a:r>
              <a:rPr lang="en-US" sz="4889" i="1" dirty="0" smtClean="0"/>
              <a:t>BA Biology, Society, &amp; Environment  </a:t>
            </a:r>
            <a:r>
              <a:rPr lang="en-US" dirty="0" smtClean="0"/>
              <a:t/>
            </a:r>
            <a:br>
              <a:rPr lang="en-US" dirty="0" smtClean="0"/>
            </a:br>
            <a:endParaRPr lang="en-US" sz="2222" i="1" dirty="0"/>
          </a:p>
        </p:txBody>
      </p:sp>
    </p:spTree>
  </p:cSld>
  <p:clrMapOvr>
    <a:masterClrMapping/>
  </p:clrMapOvr>
  <p:transition xmlns:p14="http://schemas.microsoft.com/office/powerpoint/2010/main" advClick="0" advTm="7000"/>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25603" name="Picture 4" descr="060905_8739"/>
          <p:cNvPicPr>
            <a:picLocks noChangeAspect="1" noChangeArrowheads="1"/>
          </p:cNvPicPr>
          <p:nvPr/>
        </p:nvPicPr>
        <p:blipFill>
          <a:blip r:embed="rId4"/>
          <a:srcRect/>
          <a:stretch>
            <a:fillRect/>
          </a:stretch>
        </p:blipFill>
        <p:spPr bwMode="auto">
          <a:xfrm>
            <a:off x="1119188" y="762000"/>
            <a:ext cx="6921500" cy="5191125"/>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5766" y="2519934"/>
            <a:ext cx="8006737" cy="2832404"/>
          </a:xfrm>
        </p:spPr>
        <p:txBody>
          <a:bodyPr>
            <a:normAutofit/>
          </a:bodyPr>
          <a:lstStyle/>
          <a:p>
            <a:r>
              <a:rPr lang="en-US" dirty="0" smtClean="0"/>
              <a:t>Taylor Duncan </a:t>
            </a:r>
            <a:r>
              <a:rPr lang="en-US" dirty="0" err="1" smtClean="0"/>
              <a:t>Budde</a:t>
            </a:r>
            <a:r>
              <a:rPr lang="en-US" dirty="0" smtClean="0"/>
              <a:t/>
            </a:r>
            <a:br>
              <a:rPr lang="en-US" dirty="0" smtClean="0"/>
            </a:br>
            <a:r>
              <a:rPr lang="en-US" i="1" dirty="0" smtClean="0"/>
              <a:t>BA German, Scandinavian &amp; Dutch</a:t>
            </a:r>
            <a:r>
              <a:rPr lang="en-US" sz="4000" i="1" dirty="0" smtClean="0"/>
              <a:t/>
            </a:r>
            <a:br>
              <a:rPr lang="en-US" sz="4000" i="1" dirty="0" smtClean="0"/>
            </a:br>
            <a:r>
              <a:rPr lang="en-US" i="1" dirty="0" smtClean="0"/>
              <a:t/>
            </a:r>
            <a:br>
              <a:rPr lang="en-US" i="1" dirty="0" smtClean="0"/>
            </a:br>
            <a:endParaRPr lang="en-US" sz="2222" dirty="0"/>
          </a:p>
        </p:txBody>
      </p:sp>
    </p:spTree>
  </p:cSld>
  <p:clrMapOvr>
    <a:masterClrMapping/>
  </p:clrMapOvr>
  <p:transition xmlns:p14="http://schemas.microsoft.com/office/powerpoint/2010/main" advClick="0" advTm="7000"/>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41986"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41987" name="Picture 4" descr="Picture-005"/>
          <p:cNvPicPr>
            <a:picLocks noChangeAspect="1" noChangeArrowheads="1"/>
          </p:cNvPicPr>
          <p:nvPr/>
        </p:nvPicPr>
        <p:blipFill>
          <a:blip r:embed="rId4"/>
          <a:srcRect/>
          <a:stretch>
            <a:fillRect/>
          </a:stretch>
        </p:blipFill>
        <p:spPr bwMode="auto">
          <a:xfrm>
            <a:off x="685800" y="762000"/>
            <a:ext cx="7772400" cy="5184775"/>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405472"/>
            <a:ext cx="7158368" cy="2215991"/>
          </a:xfrm>
          <a:prstGeom prst="rect">
            <a:avLst/>
          </a:prstGeom>
        </p:spPr>
        <p:txBody>
          <a:bodyPr wrap="square" anchor="t">
            <a:spAutoFit/>
          </a:bodyPr>
          <a:lstStyle/>
          <a:p>
            <a:r>
              <a:rPr lang="en-US" sz="2300" dirty="0" smtClean="0">
                <a:latin typeface="Ariel"/>
                <a:cs typeface="Ariel"/>
              </a:rPr>
              <a:t>Be ready to try challenges that appear in your life. Whether you succeed in them or not, you'll gain attitude and confidence to proceed along many paths in life.</a:t>
            </a:r>
          </a:p>
          <a:p>
            <a:pPr algn="r"/>
            <a:r>
              <a:rPr lang="en-US" sz="2300" dirty="0" smtClean="0">
                <a:latin typeface="Arial" pitchFamily="-105" charset="0"/>
                <a:ea typeface="Arial" pitchFamily="-105" charset="0"/>
                <a:cs typeface="Arial" pitchFamily="-105" charset="0"/>
              </a:rPr>
              <a:t>– </a:t>
            </a:r>
            <a:r>
              <a:rPr lang="en-US" sz="2300" dirty="0" smtClean="0">
                <a:latin typeface="Ariel"/>
                <a:cs typeface="Ariel"/>
              </a:rPr>
              <a:t>Dick (Tiger) Sherman </a:t>
            </a:r>
            <a:br>
              <a:rPr lang="en-US" sz="2300" dirty="0" smtClean="0">
                <a:latin typeface="Ariel"/>
                <a:cs typeface="Ariel"/>
              </a:rPr>
            </a:br>
            <a:r>
              <a:rPr lang="en-US" sz="2300" i="1" dirty="0" smtClean="0">
                <a:latin typeface="Ariel"/>
                <a:cs typeface="Ariel"/>
              </a:rPr>
              <a:t> '58 Journalism</a:t>
            </a:r>
            <a:endParaRPr lang="en-US" sz="2300" i="1" dirty="0" smtClean="0">
              <a:latin typeface="Arial" pitchFamily="-105" charset="0"/>
              <a:ea typeface="Arial" pitchFamily="-105" charset="0"/>
              <a:cs typeface="Arial" pitchFamily="-105" charset="0"/>
            </a:endParaRPr>
          </a:p>
        </p:txBody>
      </p:sp>
    </p:spTree>
  </p:cSld>
  <p:clrMapOvr>
    <a:masterClrMapping/>
  </p:clrMapOvr>
  <p:transition xmlns:p14="http://schemas.microsoft.com/office/powerpoint/2010/main" advClick="0"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620191"/>
            <a:ext cx="7158368" cy="2954655"/>
          </a:xfrm>
          <a:prstGeom prst="rect">
            <a:avLst/>
          </a:prstGeom>
        </p:spPr>
        <p:txBody>
          <a:bodyPr wrap="square" anchor="t">
            <a:spAutoFit/>
          </a:bodyPr>
          <a:lstStyle/>
          <a:p>
            <a:pPr algn="ctr"/>
            <a:r>
              <a:rPr lang="en-US" sz="4400" dirty="0" smtClean="0">
                <a:latin typeface="+mj-lt"/>
              </a:rPr>
              <a:t>Caitlin Elizabeth Cardinal</a:t>
            </a:r>
          </a:p>
          <a:p>
            <a:pPr algn="ctr"/>
            <a:r>
              <a:rPr lang="en-US" sz="4400" i="1" dirty="0" smtClean="0">
                <a:latin typeface="+mj-lt"/>
              </a:rPr>
              <a:t>BA Spanish Studies </a:t>
            </a:r>
          </a:p>
          <a:p>
            <a:pPr algn="ctr"/>
            <a:endParaRPr lang="en-US" sz="4400" i="1" dirty="0">
              <a:latin typeface="+mj-lt"/>
              <a:ea typeface="Arial" pitchFamily="-105" charset="0"/>
              <a:cs typeface="Arial" pitchFamily="-105" charset="0"/>
            </a:endParaRPr>
          </a:p>
          <a:p>
            <a:pPr algn="ctr"/>
            <a:r>
              <a:rPr lang="en-US" dirty="0"/>
              <a:t>Mom, Dad, Chloe and Jack,</a:t>
            </a:r>
            <a:br>
              <a:rPr lang="en-US" dirty="0"/>
            </a:br>
            <a:r>
              <a:rPr lang="en-US" dirty="0" smtClean="0"/>
              <a:t>Thank </a:t>
            </a:r>
            <a:r>
              <a:rPr lang="en-US" dirty="0"/>
              <a:t>you for all your support! I wouldn't be here without your love and encouragement. I love you so much! </a:t>
            </a:r>
            <a:endParaRPr lang="en-US" i="1" dirty="0" smtClean="0">
              <a:latin typeface="+mj-lt"/>
              <a:ea typeface="Arial" pitchFamily="-105" charset="0"/>
              <a:cs typeface="Arial" pitchFamily="-105" charset="0"/>
            </a:endParaRPr>
          </a:p>
        </p:txBody>
      </p:sp>
    </p:spTree>
  </p:cSld>
  <p:clrMapOvr>
    <a:masterClrMapping/>
  </p:clrMapOvr>
  <p:transition xmlns:p14="http://schemas.microsoft.com/office/powerpoint/2010/main" advClick="0" advTm="7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997625"/>
            <a:ext cx="8229600" cy="1143000"/>
          </a:xfrm>
        </p:spPr>
        <p:txBody>
          <a:bodyPr>
            <a:normAutofit fontScale="90000"/>
          </a:bodyPr>
          <a:lstStyle/>
          <a:p>
            <a:r>
              <a:rPr lang="en-US" sz="4889" dirty="0" err="1" smtClean="0"/>
              <a:t>Jiecao</a:t>
            </a:r>
            <a:r>
              <a:rPr lang="en-US" sz="4889" dirty="0" smtClean="0"/>
              <a:t> Chen</a:t>
            </a:r>
            <a:br>
              <a:rPr lang="en-US" sz="4889" dirty="0" smtClean="0"/>
            </a:br>
            <a:r>
              <a:rPr lang="en-US" sz="4889" i="1" dirty="0" smtClean="0"/>
              <a:t>BA Mathematics</a:t>
            </a:r>
            <a:endParaRPr lang="en-US" sz="2222" dirty="0"/>
          </a:p>
        </p:txBody>
      </p:sp>
    </p:spTree>
  </p:cSld>
  <p:clrMapOvr>
    <a:masterClrMapping/>
  </p:clrMapOvr>
  <p:transition xmlns:p14="http://schemas.microsoft.com/office/powerpoint/2010/main" advClick="0" advTm="7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3157314"/>
            <a:ext cx="8229600" cy="1143000"/>
          </a:xfrm>
        </p:spPr>
        <p:txBody>
          <a:bodyPr>
            <a:normAutofit fontScale="90000"/>
          </a:bodyPr>
          <a:lstStyle/>
          <a:p>
            <a:r>
              <a:rPr lang="en-US" sz="4889" dirty="0" err="1" smtClean="0"/>
              <a:t>Minyoung</a:t>
            </a:r>
            <a:r>
              <a:rPr lang="en-US" sz="4889" dirty="0" smtClean="0"/>
              <a:t> Choi</a:t>
            </a:r>
            <a:br>
              <a:rPr lang="en-US" sz="4889" dirty="0" smtClean="0"/>
            </a:br>
            <a:r>
              <a:rPr lang="en-US" sz="4889" i="1" dirty="0" smtClean="0"/>
              <a:t>BA Communication Studies</a:t>
            </a:r>
            <a:r>
              <a:rPr lang="en-US" sz="4889" dirty="0" smtClean="0"/>
              <a:t/>
            </a:r>
            <a:br>
              <a:rPr lang="en-US" sz="4889" dirty="0" smtClean="0"/>
            </a:br>
            <a:endParaRPr lang="en-US" sz="2222" dirty="0"/>
          </a:p>
        </p:txBody>
      </p:sp>
    </p:spTree>
  </p:cSld>
  <p:clrMapOvr>
    <a:masterClrMapping/>
  </p:clrMapOvr>
  <p:transition xmlns:p14="http://schemas.microsoft.com/office/powerpoint/2010/main" advClick="0" advTm="7000"/>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44034"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44035" name="Picture 5" descr="050930_8268"/>
          <p:cNvPicPr>
            <a:picLocks noChangeAspect="1" noChangeArrowheads="1"/>
          </p:cNvPicPr>
          <p:nvPr/>
        </p:nvPicPr>
        <p:blipFill>
          <a:blip r:embed="rId4"/>
          <a:srcRect/>
          <a:stretch>
            <a:fillRect/>
          </a:stretch>
        </p:blipFill>
        <p:spPr bwMode="auto">
          <a:xfrm>
            <a:off x="685800" y="838200"/>
            <a:ext cx="7772400" cy="5006975"/>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405472"/>
            <a:ext cx="7158368" cy="2862322"/>
          </a:xfrm>
          <a:prstGeom prst="rect">
            <a:avLst/>
          </a:prstGeom>
        </p:spPr>
        <p:txBody>
          <a:bodyPr wrap="square" anchor="t">
            <a:spAutoFit/>
          </a:bodyPr>
          <a:lstStyle/>
          <a:p>
            <a:r>
              <a:rPr lang="en-US" sz="2000" dirty="0" smtClean="0">
                <a:latin typeface="Ariel"/>
                <a:cs typeface="Ariel"/>
              </a:rPr>
              <a:t>The U of M and Gophers in general are connected across the world. Stay connected. You will need help along the way and others will need your help. Know that a fellow Gopher is willing to give you a chance, help you or give advice. You will have your turn to "pay it forward" to a fellow Gopher, and see the joy, in kindness at work. Stand proud aside decades of proud Gophers! </a:t>
            </a:r>
          </a:p>
          <a:p>
            <a:pPr algn="r"/>
            <a:r>
              <a:rPr lang="en-US" sz="2000" dirty="0" smtClean="0">
                <a:latin typeface="Arial" pitchFamily="-105" charset="0"/>
                <a:ea typeface="Arial" pitchFamily="-105" charset="0"/>
                <a:cs typeface="Arial" pitchFamily="-105" charset="0"/>
              </a:rPr>
              <a:t>– </a:t>
            </a:r>
            <a:r>
              <a:rPr lang="en-US" sz="2000" dirty="0" smtClean="0">
                <a:latin typeface="Ariel"/>
                <a:cs typeface="Ariel"/>
              </a:rPr>
              <a:t>Martha Hoover </a:t>
            </a:r>
            <a:br>
              <a:rPr lang="en-US" sz="2000" dirty="0" smtClean="0">
                <a:latin typeface="Ariel"/>
                <a:cs typeface="Ariel"/>
              </a:rPr>
            </a:br>
            <a:r>
              <a:rPr lang="en-US" sz="2000" i="1" dirty="0" smtClean="0">
                <a:latin typeface="Ariel"/>
                <a:cs typeface="Ariel"/>
              </a:rPr>
              <a:t>’84 Business, Economics</a:t>
            </a:r>
            <a:endParaRPr lang="en-US" sz="2000" i="1" dirty="0" smtClean="0">
              <a:latin typeface="Arial" pitchFamily="-105" charset="0"/>
              <a:ea typeface="Arial" pitchFamily="-105" charset="0"/>
              <a:cs typeface="Arial" pitchFamily="-105" charset="0"/>
            </a:endParaRPr>
          </a:p>
        </p:txBody>
      </p:sp>
    </p:spTree>
  </p:cSld>
  <p:clrMapOvr>
    <a:masterClrMapping/>
  </p:clrMapOvr>
  <p:transition xmlns:p14="http://schemas.microsoft.com/office/powerpoint/2010/main" advClick="0" advTm="8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071715"/>
            <a:ext cx="9144000" cy="2832404"/>
          </a:xfrm>
          <a:prstGeom prst="rect">
            <a:avLst/>
          </a:prstGeom>
        </p:spPr>
        <p:txBody>
          <a:bodyPr vert="horz" lIns="91440" tIns="45720" rIns="91440" bIns="45720" rtlCol="0" anchor="ctr">
            <a:normAutofit/>
          </a:bodyPr>
          <a:lstStyle/>
          <a:p>
            <a:pPr lvl="0" algn="ctr">
              <a:spcBef>
                <a:spcPct val="0"/>
              </a:spcBef>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Hu Ting Chu</a:t>
            </a:r>
            <a:br>
              <a:rPr kumimoji="0" lang="en-US" sz="4400" b="0" i="0" u="none" strike="noStrike" kern="1200" cap="none" spc="0" normalizeH="0" baseline="0" noProof="0" dirty="0" smtClean="0">
                <a:ln>
                  <a:noFill/>
                </a:ln>
                <a:solidFill>
                  <a:schemeClr val="tx1"/>
                </a:solidFill>
                <a:effectLst/>
                <a:uLnTx/>
                <a:uFillTx/>
                <a:latin typeface="+mj-lt"/>
                <a:ea typeface="+mj-ea"/>
                <a:cs typeface="+mj-cs"/>
              </a:rPr>
            </a:br>
            <a:r>
              <a:rPr kumimoji="0" lang="en-US" sz="4400" b="0" i="1" u="none" strike="noStrike" kern="1200" cap="none" spc="0" normalizeH="0" baseline="0" noProof="0" dirty="0" smtClean="0">
                <a:ln>
                  <a:noFill/>
                </a:ln>
                <a:solidFill>
                  <a:schemeClr val="tx1"/>
                </a:solidFill>
                <a:effectLst/>
                <a:uLnTx/>
                <a:uFillTx/>
                <a:latin typeface="+mj-lt"/>
                <a:ea typeface="+mj-ea"/>
                <a:cs typeface="+mj-cs"/>
              </a:rPr>
              <a:t>BA Communication Studies</a:t>
            </a:r>
            <a:endParaRPr kumimoji="0" lang="en-US" sz="2222"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xmlns:p14="http://schemas.microsoft.com/office/powerpoint/2010/main" advClick="0" advTm="7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207053"/>
            <a:ext cx="9144000" cy="2832404"/>
          </a:xfrm>
          <a:prstGeom prst="rect">
            <a:avLst/>
          </a:prstGeom>
        </p:spPr>
        <p:txBody>
          <a:bodyPr vert="horz" lIns="91440" tIns="45720" rIns="91440" bIns="45720" rtlCol="0" anchor="ctr">
            <a:normAutofit/>
          </a:bodyPr>
          <a:lstStyle/>
          <a:p>
            <a:pPr lvl="0" algn="ctr">
              <a:spcBef>
                <a:spcPct val="0"/>
              </a:spcBef>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Morgan L. Collins</a:t>
            </a:r>
          </a:p>
          <a:p>
            <a:pPr lvl="0" algn="ctr">
              <a:spcBef>
                <a:spcPct val="0"/>
              </a:spcBef>
            </a:pPr>
            <a:r>
              <a:rPr kumimoji="0" lang="en-US" sz="4400" b="0" i="1" u="none" strike="noStrike" kern="1200" cap="none" spc="0" normalizeH="0" baseline="0" noProof="0" dirty="0" smtClean="0">
                <a:ln>
                  <a:noFill/>
                </a:ln>
                <a:solidFill>
                  <a:schemeClr val="tx1"/>
                </a:solidFill>
                <a:effectLst/>
                <a:uLnTx/>
                <a:uFillTx/>
                <a:latin typeface="+mj-lt"/>
                <a:ea typeface="+mj-ea"/>
                <a:cs typeface="+mj-cs"/>
              </a:rPr>
              <a:t>BA Journalism</a:t>
            </a:r>
            <a:br>
              <a:rPr kumimoji="0" lang="en-US" sz="4400" b="0" i="1" u="none" strike="noStrike" kern="1200" cap="none" spc="0" normalizeH="0" baseline="0" noProof="0" dirty="0" smtClean="0">
                <a:ln>
                  <a:noFill/>
                </a:ln>
                <a:solidFill>
                  <a:schemeClr val="tx1"/>
                </a:solidFill>
                <a:effectLst/>
                <a:uLnTx/>
                <a:uFillTx/>
                <a:latin typeface="+mj-lt"/>
                <a:ea typeface="+mj-ea"/>
                <a:cs typeface="+mj-cs"/>
              </a:rPr>
            </a:br>
            <a:endParaRPr kumimoji="0" lang="en-US" sz="2222"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xmlns:p14="http://schemas.microsoft.com/office/powerpoint/2010/main" spd="slow" advClick="0" advTm="7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184168"/>
            <a:ext cx="7158368" cy="2862322"/>
          </a:xfrm>
          <a:prstGeom prst="rect">
            <a:avLst/>
          </a:prstGeom>
        </p:spPr>
        <p:txBody>
          <a:bodyPr wrap="square">
            <a:spAutoFit/>
          </a:bodyPr>
          <a:lstStyle/>
          <a:p>
            <a:r>
              <a:rPr lang="en-US" sz="2000" dirty="0" smtClean="0">
                <a:latin typeface="Ariel"/>
                <a:cs typeface="Ariel"/>
              </a:rPr>
              <a:t>Congratulations on your perseverance and success! The world seems more challenging now than ever, but the truth is, it's always challenging when you first emerge on the scene, degree in hand. Remember, what you choose to do first may not be where you will ultimately "last", but it will shape each subsequent decision you make, so embrace each challenge and work hard.</a:t>
            </a:r>
          </a:p>
          <a:p>
            <a:pPr algn="r"/>
            <a:r>
              <a:rPr lang="en-US" sz="2000" dirty="0" smtClean="0">
                <a:latin typeface="Arial" pitchFamily="-105" charset="0"/>
                <a:ea typeface="Arial" pitchFamily="-105" charset="0"/>
                <a:cs typeface="Arial" pitchFamily="-105" charset="0"/>
              </a:rPr>
              <a:t>– </a:t>
            </a:r>
            <a:r>
              <a:rPr lang="en-US" sz="2000" dirty="0" smtClean="0">
                <a:latin typeface="Ariel"/>
                <a:cs typeface="Ariel"/>
              </a:rPr>
              <a:t>Dan Williams </a:t>
            </a:r>
            <a:br>
              <a:rPr lang="en-US" sz="2000" dirty="0" smtClean="0">
                <a:latin typeface="Ariel"/>
                <a:cs typeface="Ariel"/>
              </a:rPr>
            </a:br>
            <a:r>
              <a:rPr lang="en-US" sz="2000" i="1" dirty="0" smtClean="0">
                <a:latin typeface="Ariel"/>
                <a:cs typeface="Ariel"/>
              </a:rPr>
              <a:t>‘84 Speech and Mass Communication</a:t>
            </a:r>
            <a:endParaRPr lang="en-US" sz="2000" i="1" dirty="0" smtClean="0">
              <a:latin typeface="Arial" pitchFamily="-105" charset="0"/>
              <a:ea typeface="Arial" pitchFamily="-105" charset="0"/>
              <a:cs typeface="Arial" pitchFamily="-105" charset="0"/>
            </a:endParaRPr>
          </a:p>
        </p:txBody>
      </p:sp>
    </p:spTree>
  </p:cSld>
  <p:clrMapOvr>
    <a:masterClrMapping/>
  </p:clrMapOvr>
  <p:transition xmlns:p14="http://schemas.microsoft.com/office/powerpoint/2010/main" advClick="0" advTm="8000"/>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57500"/>
            <a:ext cx="8229600" cy="1143000"/>
          </a:xfrm>
        </p:spPr>
        <p:txBody>
          <a:bodyPr>
            <a:noAutofit/>
          </a:bodyPr>
          <a:lstStyle/>
          <a:p>
            <a:r>
              <a:rPr lang="en-US" dirty="0" smtClean="0"/>
              <a:t>Justine Claire </a:t>
            </a:r>
            <a:r>
              <a:rPr lang="en-US" dirty="0" err="1" smtClean="0"/>
              <a:t>Dieringer</a:t>
            </a:r>
            <a:r>
              <a:rPr lang="en-US" dirty="0" smtClean="0"/>
              <a:t/>
            </a:r>
            <a:br>
              <a:rPr lang="en-US" dirty="0" smtClean="0"/>
            </a:br>
            <a:r>
              <a:rPr lang="en-US" i="1" dirty="0" smtClean="0"/>
              <a:t>BA Communication Studies</a:t>
            </a:r>
            <a:endParaRPr lang="en-US" dirty="0"/>
          </a:p>
        </p:txBody>
      </p:sp>
    </p:spTree>
  </p:cSld>
  <p:clrMapOvr>
    <a:masterClrMapping/>
  </p:clrMapOvr>
  <p:transition xmlns:p14="http://schemas.microsoft.com/office/powerpoint/2010/main" advClick="0" advTm="7000"/>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48130"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48131" name="Picture 5" descr="DSC_1621_v2"/>
          <p:cNvPicPr>
            <a:picLocks noChangeAspect="1" noChangeArrowheads="1"/>
          </p:cNvPicPr>
          <p:nvPr/>
        </p:nvPicPr>
        <p:blipFill>
          <a:blip r:embed="rId4"/>
          <a:srcRect/>
          <a:stretch>
            <a:fillRect/>
          </a:stretch>
        </p:blipFill>
        <p:spPr bwMode="auto">
          <a:xfrm>
            <a:off x="685800" y="762000"/>
            <a:ext cx="7772400" cy="5168900"/>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405472"/>
            <a:ext cx="7158368" cy="1862048"/>
          </a:xfrm>
          <a:prstGeom prst="rect">
            <a:avLst/>
          </a:prstGeom>
        </p:spPr>
        <p:txBody>
          <a:bodyPr wrap="square" anchor="t">
            <a:spAutoFit/>
          </a:bodyPr>
          <a:lstStyle/>
          <a:p>
            <a:r>
              <a:rPr lang="en-US" sz="2300" dirty="0" smtClean="0">
                <a:latin typeface="Ariel"/>
                <a:cs typeface="Ariel"/>
              </a:rPr>
              <a:t>Set your goals high, stay focused, consider positive advice, work hard, and most importantly believe in yourself and what you want to do, and do it!</a:t>
            </a:r>
          </a:p>
          <a:p>
            <a:pPr algn="r"/>
            <a:r>
              <a:rPr lang="en-US" sz="2300" dirty="0" smtClean="0">
                <a:latin typeface="Arial" pitchFamily="-105" charset="0"/>
                <a:ea typeface="Arial" pitchFamily="-105" charset="0"/>
                <a:cs typeface="Arial" pitchFamily="-105" charset="0"/>
              </a:rPr>
              <a:t>– </a:t>
            </a:r>
            <a:r>
              <a:rPr lang="en-US" sz="2300" dirty="0" smtClean="0">
                <a:latin typeface="Ariel"/>
                <a:cs typeface="Ariel"/>
              </a:rPr>
              <a:t>Roma </a:t>
            </a:r>
            <a:r>
              <a:rPr lang="en-US" sz="2300" dirty="0" err="1" smtClean="0">
                <a:latin typeface="Ariel"/>
                <a:cs typeface="Ariel"/>
              </a:rPr>
              <a:t>Calatayud</a:t>
            </a:r>
            <a:r>
              <a:rPr lang="en-US" sz="2300" dirty="0" smtClean="0">
                <a:latin typeface="Ariel"/>
                <a:cs typeface="Ariel"/>
              </a:rPr>
              <a:t>-Stocks </a:t>
            </a:r>
            <a:br>
              <a:rPr lang="en-US" sz="2300" dirty="0" smtClean="0">
                <a:latin typeface="Ariel"/>
                <a:cs typeface="Ariel"/>
              </a:rPr>
            </a:br>
            <a:r>
              <a:rPr lang="en-US" sz="2300" i="1" dirty="0" smtClean="0">
                <a:latin typeface="Ariel"/>
                <a:cs typeface="Ariel"/>
              </a:rPr>
              <a:t>B.A. ‘87</a:t>
            </a:r>
            <a:endParaRPr lang="en-US" sz="2300" i="1" dirty="0" smtClean="0">
              <a:latin typeface="Arial" pitchFamily="-105" charset="0"/>
              <a:ea typeface="Arial" pitchFamily="-105" charset="0"/>
              <a:cs typeface="Arial" pitchFamily="-105" charset="0"/>
            </a:endParaRPr>
          </a:p>
        </p:txBody>
      </p:sp>
    </p:spTree>
  </p:cSld>
  <p:clrMapOvr>
    <a:masterClrMapping/>
  </p:clrMapOvr>
  <p:transition xmlns:p14="http://schemas.microsoft.com/office/powerpoint/2010/main" advClick="0" advTm="8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97204" y="3040222"/>
            <a:ext cx="8229600" cy="1143000"/>
          </a:xfrm>
        </p:spPr>
        <p:txBody>
          <a:bodyPr>
            <a:normAutofit fontScale="90000"/>
          </a:bodyPr>
          <a:lstStyle/>
          <a:p>
            <a:r>
              <a:rPr lang="en-US" sz="4889" dirty="0" smtClean="0"/>
              <a:t>Kelly Jean Atherton </a:t>
            </a:r>
            <a:r>
              <a:rPr lang="en-US" sz="4889" dirty="0" err="1" smtClean="0"/>
              <a:t>Doering</a:t>
            </a:r>
            <a:r>
              <a:rPr lang="en-US" sz="4889" dirty="0" smtClean="0"/>
              <a:t/>
            </a:r>
            <a:br>
              <a:rPr lang="en-US" sz="4889" dirty="0" smtClean="0"/>
            </a:br>
            <a:r>
              <a:rPr lang="en-US" sz="4889" i="1" dirty="0" smtClean="0"/>
              <a:t>BA Communication Studies</a:t>
            </a:r>
            <a:r>
              <a:rPr lang="en-US" dirty="0" smtClean="0"/>
              <a:t/>
            </a:r>
            <a:br>
              <a:rPr lang="en-US" dirty="0" smtClean="0"/>
            </a:br>
            <a:r>
              <a:rPr lang="en-US" dirty="0" smtClean="0"/>
              <a:t> </a:t>
            </a:r>
            <a:r>
              <a:rPr lang="en-US" sz="2222" dirty="0" smtClean="0"/>
              <a:t> </a:t>
            </a:r>
            <a:br>
              <a:rPr lang="en-US" sz="2222" dirty="0" smtClean="0"/>
            </a:br>
            <a:r>
              <a:rPr lang="en-US" sz="2000" dirty="0"/>
              <a:t>Thank you Mom and Dad for forcing me to do this on my own and believing in me. My sense of accomplishment is greater because of it. </a:t>
            </a:r>
            <a:endParaRPr lang="en-US" sz="2222" dirty="0"/>
          </a:p>
        </p:txBody>
      </p:sp>
    </p:spTree>
  </p:cSld>
  <p:clrMapOvr>
    <a:masterClrMapping/>
  </p:clrMapOvr>
  <p:transition xmlns:p14="http://schemas.microsoft.com/office/powerpoint/2010/main" advClick="0" advTm="7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2942" y="2296160"/>
            <a:ext cx="7430849" cy="2062103"/>
          </a:xfrm>
          <a:prstGeom prst="rect">
            <a:avLst/>
          </a:prstGeom>
          <a:noFill/>
        </p:spPr>
        <p:txBody>
          <a:bodyPr wrap="square" rtlCol="0">
            <a:spAutoFit/>
          </a:bodyPr>
          <a:lstStyle/>
          <a:p>
            <a:pPr algn="ctr"/>
            <a:r>
              <a:rPr lang="en-US" sz="4400" dirty="0" smtClean="0">
                <a:latin typeface="+mj-lt"/>
              </a:rPr>
              <a:t>Natalia M. </a:t>
            </a:r>
            <a:r>
              <a:rPr lang="en-US" sz="4400" dirty="0" err="1" smtClean="0">
                <a:latin typeface="+mj-lt"/>
              </a:rPr>
              <a:t>Espana</a:t>
            </a:r>
            <a:endParaRPr lang="en-US" sz="4400" dirty="0" smtClean="0">
              <a:latin typeface="+mj-lt"/>
            </a:endParaRPr>
          </a:p>
          <a:p>
            <a:pPr algn="ctr"/>
            <a:r>
              <a:rPr lang="en-US" sz="4400" i="1" dirty="0" smtClean="0">
                <a:latin typeface="+mj-lt"/>
              </a:rPr>
              <a:t>BA Spanish Studies</a:t>
            </a:r>
            <a:endParaRPr lang="en-US" sz="4400" dirty="0" smtClean="0">
              <a:latin typeface="+mj-lt"/>
            </a:endParaRPr>
          </a:p>
          <a:p>
            <a:pPr algn="ctr"/>
            <a:r>
              <a:rPr lang="en-US" dirty="0" smtClean="0">
                <a:latin typeface="+mj-lt"/>
              </a:rPr>
              <a:t> </a:t>
            </a:r>
            <a:r>
              <a:rPr lang="en-US" sz="4000" dirty="0" smtClean="0">
                <a:latin typeface="+mj-lt"/>
              </a:rPr>
              <a:t> </a:t>
            </a:r>
            <a:endParaRPr lang="en-US" dirty="0" smtClean="0">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7000"/>
    </mc:Choice>
    <mc:Fallback xmlns:mv="urn:schemas-microsoft-com:mac:vml" xmlns="">
      <p:transition spd="slow" advClick="0" advTm="7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580188"/>
            <a:ext cx="7158368" cy="2677656"/>
          </a:xfrm>
          <a:prstGeom prst="rect">
            <a:avLst/>
          </a:prstGeom>
        </p:spPr>
        <p:txBody>
          <a:bodyPr wrap="square" anchor="t">
            <a:spAutoFit/>
          </a:bodyPr>
          <a:lstStyle/>
          <a:p>
            <a:pPr algn="ctr"/>
            <a:r>
              <a:rPr lang="en-US" sz="4400" dirty="0" smtClean="0">
                <a:latin typeface="+mj-lt"/>
                <a:cs typeface="Calibri (headings)"/>
              </a:rPr>
              <a:t>Nicole Pearl </a:t>
            </a:r>
            <a:r>
              <a:rPr lang="en-US" sz="4400" dirty="0" err="1" smtClean="0">
                <a:latin typeface="+mj-lt"/>
                <a:cs typeface="Calibri (headings)"/>
              </a:rPr>
              <a:t>Ewald</a:t>
            </a:r>
            <a:endParaRPr lang="en-US" sz="4400" dirty="0" smtClean="0">
              <a:latin typeface="+mj-lt"/>
              <a:cs typeface="Calibri (headings)"/>
            </a:endParaRPr>
          </a:p>
          <a:p>
            <a:pPr algn="ctr"/>
            <a:r>
              <a:rPr lang="en-US" sz="4400" i="1" dirty="0" smtClean="0">
                <a:latin typeface="+mj-lt"/>
                <a:cs typeface="Calibri (headings)"/>
              </a:rPr>
              <a:t>BA Communication Studies</a:t>
            </a:r>
          </a:p>
          <a:p>
            <a:pPr algn="ctr"/>
            <a:endParaRPr lang="en-US" sz="4400" i="1" dirty="0">
              <a:latin typeface="+mj-lt"/>
              <a:cs typeface="Calibri (headings)"/>
            </a:endParaRPr>
          </a:p>
          <a:p>
            <a:pPr algn="ctr"/>
            <a:r>
              <a:rPr lang="en-US" dirty="0"/>
              <a:t>Mom, Dad &amp; Zach, thanks for having faith in me when I didn't have faith in myself. I could never have done this without you. I love you all! </a:t>
            </a:r>
            <a:endParaRPr lang="en-US" dirty="0">
              <a:latin typeface="+mj-lt"/>
              <a:cs typeface="Calibri (headings)"/>
            </a:endParaRPr>
          </a:p>
        </p:txBody>
      </p:sp>
    </p:spTree>
  </p:cSld>
  <p:clrMapOvr>
    <a:masterClrMapping/>
  </p:clrMapOvr>
  <p:transition xmlns:p14="http://schemas.microsoft.com/office/powerpoint/2010/main" advClick="0" advTm="7000"/>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52226"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52227" name="Picture 4" descr="050906_3668"/>
          <p:cNvPicPr>
            <a:picLocks noChangeAspect="1" noChangeArrowheads="1"/>
          </p:cNvPicPr>
          <p:nvPr/>
        </p:nvPicPr>
        <p:blipFill>
          <a:blip r:embed="rId4"/>
          <a:srcRect/>
          <a:stretch>
            <a:fillRect/>
          </a:stretch>
        </p:blipFill>
        <p:spPr bwMode="auto">
          <a:xfrm>
            <a:off x="685800" y="457200"/>
            <a:ext cx="7772400" cy="5713413"/>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405472"/>
            <a:ext cx="7158368" cy="2215991"/>
          </a:xfrm>
          <a:prstGeom prst="rect">
            <a:avLst/>
          </a:prstGeom>
        </p:spPr>
        <p:txBody>
          <a:bodyPr wrap="square" anchor="t">
            <a:spAutoFit/>
          </a:bodyPr>
          <a:lstStyle/>
          <a:p>
            <a:r>
              <a:rPr lang="en-US" sz="2300" dirty="0" smtClean="0">
                <a:latin typeface="Ariel"/>
                <a:cs typeface="Ariel"/>
              </a:rPr>
              <a:t>An anonymous quote </a:t>
            </a:r>
            <a:r>
              <a:rPr lang="en-US" sz="2300" dirty="0" smtClean="0">
                <a:latin typeface="Arial" pitchFamily="-105" charset="0"/>
                <a:ea typeface="Arial" pitchFamily="-105" charset="0"/>
                <a:cs typeface="Arial" pitchFamily="-105" charset="0"/>
              </a:rPr>
              <a:t>– </a:t>
            </a:r>
            <a:r>
              <a:rPr lang="en-US" sz="2300" dirty="0" smtClean="0">
                <a:latin typeface="Ariel"/>
                <a:cs typeface="Ariel"/>
              </a:rPr>
              <a:t>have no idea of the source </a:t>
            </a:r>
            <a:r>
              <a:rPr lang="en-US" sz="2300" dirty="0" smtClean="0">
                <a:latin typeface="Arial" pitchFamily="-105" charset="0"/>
                <a:ea typeface="Arial" pitchFamily="-105" charset="0"/>
                <a:cs typeface="Arial" pitchFamily="-105" charset="0"/>
              </a:rPr>
              <a:t>–</a:t>
            </a:r>
            <a:r>
              <a:rPr lang="en-US" sz="2300" dirty="0" smtClean="0">
                <a:latin typeface="Ariel"/>
                <a:cs typeface="Ariel"/>
              </a:rPr>
              <a:t>but I live by it and always teach it to others: Teach thy tongue to say "I do not know", and thou </a:t>
            </a:r>
            <a:r>
              <a:rPr lang="en-US" sz="2300" dirty="0" err="1" smtClean="0">
                <a:latin typeface="Ariel"/>
                <a:cs typeface="Ariel"/>
              </a:rPr>
              <a:t>shalt</a:t>
            </a:r>
            <a:r>
              <a:rPr lang="en-US" sz="2300" dirty="0" smtClean="0">
                <a:latin typeface="Ariel"/>
                <a:cs typeface="Ariel"/>
              </a:rPr>
              <a:t> progress.</a:t>
            </a:r>
          </a:p>
          <a:p>
            <a:pPr algn="r"/>
            <a:r>
              <a:rPr lang="en-US" sz="2300" dirty="0" smtClean="0">
                <a:latin typeface="Arial" pitchFamily="-105" charset="0"/>
                <a:ea typeface="Arial" pitchFamily="-105" charset="0"/>
                <a:cs typeface="Arial" pitchFamily="-105" charset="0"/>
              </a:rPr>
              <a:t>– </a:t>
            </a:r>
            <a:r>
              <a:rPr lang="en-US" sz="2300" dirty="0" smtClean="0">
                <a:latin typeface="Ariel"/>
                <a:cs typeface="Ariel"/>
              </a:rPr>
              <a:t>Mary Maguire </a:t>
            </a:r>
            <a:r>
              <a:rPr lang="en-US" sz="2300" dirty="0" err="1" smtClean="0">
                <a:latin typeface="Ariel"/>
                <a:cs typeface="Ariel"/>
              </a:rPr>
              <a:t>Lerman</a:t>
            </a:r>
            <a:r>
              <a:rPr lang="en-US" sz="2300" dirty="0" smtClean="0">
                <a:latin typeface="Ariel"/>
                <a:cs typeface="Ariel"/>
              </a:rPr>
              <a:t> </a:t>
            </a:r>
            <a:br>
              <a:rPr lang="en-US" sz="2300" dirty="0" smtClean="0">
                <a:latin typeface="Ariel"/>
                <a:cs typeface="Ariel"/>
              </a:rPr>
            </a:br>
            <a:r>
              <a:rPr lang="en-US" sz="2300" i="1" dirty="0" smtClean="0">
                <a:latin typeface="Ariel"/>
                <a:cs typeface="Ariel"/>
              </a:rPr>
              <a:t>‘74 Spanish and Portuguese</a:t>
            </a:r>
            <a:endParaRPr lang="en-US" sz="2300" i="1" dirty="0" smtClean="0">
              <a:latin typeface="Arial" pitchFamily="-105" charset="0"/>
              <a:ea typeface="Arial" pitchFamily="-105" charset="0"/>
              <a:cs typeface="Arial" pitchFamily="-105" charset="0"/>
            </a:endParaRPr>
          </a:p>
        </p:txBody>
      </p:sp>
    </p:spTree>
  </p:cSld>
  <p:clrMapOvr>
    <a:masterClrMapping/>
  </p:clrMapOvr>
  <p:transition xmlns:p14="http://schemas.microsoft.com/office/powerpoint/2010/main" advClick="0" advTm="800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3030221"/>
            <a:ext cx="8229600" cy="1143000"/>
          </a:xfrm>
        </p:spPr>
        <p:txBody>
          <a:bodyPr>
            <a:noAutofit/>
          </a:bodyPr>
          <a:lstStyle/>
          <a:p>
            <a:r>
              <a:rPr lang="en-US" dirty="0" smtClean="0"/>
              <a:t>Daniel Brendon Fitzsimmons</a:t>
            </a:r>
            <a:br>
              <a:rPr lang="en-US" dirty="0" smtClean="0"/>
            </a:br>
            <a:r>
              <a:rPr lang="en-US" i="1" dirty="0" smtClean="0"/>
              <a:t>BA Mathematics</a:t>
            </a:r>
            <a:r>
              <a:rPr lang="en-US" dirty="0" smtClean="0"/>
              <a:t/>
            </a:r>
            <a:br>
              <a:rPr lang="en-US" dirty="0" smtClean="0"/>
            </a:br>
            <a:endParaRPr lang="en-US" i="1" dirty="0"/>
          </a:p>
        </p:txBody>
      </p:sp>
    </p:spTree>
  </p:cSld>
  <p:clrMapOvr>
    <a:masterClrMapping/>
  </p:clrMapOvr>
  <p:transition xmlns:p14="http://schemas.microsoft.com/office/powerpoint/2010/main" advClick="0" advTm="7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3030221"/>
            <a:ext cx="8229600" cy="1143000"/>
          </a:xfrm>
        </p:spPr>
        <p:txBody>
          <a:bodyPr>
            <a:normAutofit fontScale="90000"/>
          </a:bodyPr>
          <a:lstStyle/>
          <a:p>
            <a:r>
              <a:rPr lang="en-US" sz="4889" dirty="0" smtClean="0"/>
              <a:t>Stephanie Aurelia Foote</a:t>
            </a:r>
            <a:br>
              <a:rPr lang="en-US" sz="4889" dirty="0" smtClean="0"/>
            </a:br>
            <a:r>
              <a:rPr lang="en-US" sz="4889" i="1" dirty="0" smtClean="0"/>
              <a:t>BA Chicano-Latino Studies</a:t>
            </a:r>
            <a:r>
              <a:rPr lang="en-US" dirty="0" smtClean="0"/>
              <a:t/>
            </a:r>
            <a:br>
              <a:rPr lang="en-US" dirty="0" smtClean="0"/>
            </a:br>
            <a:r>
              <a:rPr lang="en-US" i="1" dirty="0" smtClean="0"/>
              <a:t> </a:t>
            </a:r>
            <a:r>
              <a:rPr lang="en-US" dirty="0" smtClean="0"/>
              <a:t> </a:t>
            </a:r>
            <a:br>
              <a:rPr lang="en-US" dirty="0" smtClean="0"/>
            </a:br>
            <a:r>
              <a:rPr lang="en-US" sz="2000" dirty="0"/>
              <a:t>Thanks to all who have helped on this Journey... Dad, Mom, my Sisters and Brother, Nate, and my Donovan and Aurelia for being my reason! </a:t>
            </a:r>
            <a:endParaRPr lang="en-US" sz="2222" dirty="0"/>
          </a:p>
        </p:txBody>
      </p:sp>
    </p:spTree>
  </p:cSld>
  <p:clrMapOvr>
    <a:masterClrMapping/>
  </p:clrMapOvr>
  <p:transition xmlns:p14="http://schemas.microsoft.com/office/powerpoint/2010/main" advClick="0" advTm="7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927555"/>
            <a:ext cx="8229600" cy="1143000"/>
          </a:xfrm>
        </p:spPr>
        <p:txBody>
          <a:bodyPr>
            <a:normAutofit fontScale="90000"/>
          </a:bodyPr>
          <a:lstStyle/>
          <a:p>
            <a:r>
              <a:rPr lang="en-US" sz="4889" dirty="0" smtClean="0"/>
              <a:t>Matthew Kenneth </a:t>
            </a:r>
            <a:r>
              <a:rPr lang="en-US" sz="4889" dirty="0" err="1" smtClean="0"/>
              <a:t>Abdo</a:t>
            </a:r>
            <a:r>
              <a:rPr lang="en-US" sz="4889" dirty="0" smtClean="0"/>
              <a:t/>
            </a:r>
            <a:br>
              <a:rPr lang="en-US" sz="4889" dirty="0" smtClean="0"/>
            </a:br>
            <a:r>
              <a:rPr lang="en-US" sz="4889" i="1" dirty="0" smtClean="0"/>
              <a:t>BA Journalism</a:t>
            </a:r>
            <a:br>
              <a:rPr lang="en-US" sz="4889" i="1" dirty="0" smtClean="0"/>
            </a:br>
            <a:r>
              <a:rPr lang="en-US" sz="4889" i="1" dirty="0" smtClean="0"/>
              <a:t>BA Communication Studies</a:t>
            </a:r>
            <a:r>
              <a:rPr lang="en-US" dirty="0" smtClean="0"/>
              <a:t/>
            </a:r>
            <a:br>
              <a:rPr lang="en-US" dirty="0" smtClean="0"/>
            </a:br>
            <a:r>
              <a:rPr lang="en-US" dirty="0" smtClean="0"/>
              <a:t> </a:t>
            </a:r>
            <a:br>
              <a:rPr lang="en-US" dirty="0" smtClean="0"/>
            </a:br>
            <a:r>
              <a:rPr lang="en-US" sz="2222" dirty="0" smtClean="0"/>
              <a:t>Best 7 years of my life.</a:t>
            </a:r>
            <a:endParaRPr lang="en-US" dirty="0"/>
          </a:p>
        </p:txBody>
      </p:sp>
    </p:spTree>
  </p:cSld>
  <p:clrMapOvr>
    <a:masterClrMapping/>
  </p:clrMapOvr>
  <p:transition xmlns:p14="http://schemas.microsoft.com/office/powerpoint/2010/main" advClick="0" advTm="7000"/>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57500"/>
            <a:ext cx="8229600" cy="1143000"/>
          </a:xfrm>
        </p:spPr>
        <p:txBody>
          <a:bodyPr>
            <a:normAutofit fontScale="90000"/>
          </a:bodyPr>
          <a:lstStyle/>
          <a:p>
            <a:r>
              <a:rPr lang="en-US" sz="4889" dirty="0" err="1" smtClean="0"/>
              <a:t>Marcheta</a:t>
            </a:r>
            <a:r>
              <a:rPr lang="en-US" sz="4889" dirty="0" smtClean="0"/>
              <a:t> A. </a:t>
            </a:r>
            <a:r>
              <a:rPr lang="en-US" sz="4889" dirty="0" err="1" smtClean="0"/>
              <a:t>Fornoff</a:t>
            </a:r>
            <a:r>
              <a:rPr lang="en-US" sz="4889" dirty="0" smtClean="0"/>
              <a:t/>
            </a:r>
            <a:br>
              <a:rPr lang="en-US" sz="4889" dirty="0" smtClean="0"/>
            </a:br>
            <a:r>
              <a:rPr lang="en-US" sz="4889" i="1" dirty="0" smtClean="0"/>
              <a:t>BA Journalism</a:t>
            </a:r>
            <a:br>
              <a:rPr lang="en-US" sz="4889" i="1" dirty="0" smtClean="0"/>
            </a:br>
            <a:r>
              <a:rPr lang="en-US" sz="4889" i="1" dirty="0" smtClean="0"/>
              <a:t>summa cum laude</a:t>
            </a:r>
            <a:endParaRPr lang="en-US" sz="2222" dirty="0"/>
          </a:p>
        </p:txBody>
      </p:sp>
    </p:spTree>
  </p:cSld>
  <p:clrMapOvr>
    <a:masterClrMapping/>
  </p:clrMapOvr>
  <p:transition xmlns:p14="http://schemas.microsoft.com/office/powerpoint/2010/main" advClick="0" advTm="7000"/>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61442"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61443" name="Picture 4" descr="050902_2677"/>
          <p:cNvPicPr>
            <a:picLocks noChangeAspect="1" noChangeArrowheads="1"/>
          </p:cNvPicPr>
          <p:nvPr/>
        </p:nvPicPr>
        <p:blipFill>
          <a:blip r:embed="rId4"/>
          <a:srcRect/>
          <a:stretch>
            <a:fillRect/>
          </a:stretch>
        </p:blipFill>
        <p:spPr bwMode="auto">
          <a:xfrm>
            <a:off x="685800" y="762000"/>
            <a:ext cx="7772400" cy="5168900"/>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405472"/>
            <a:ext cx="7158368" cy="2215991"/>
          </a:xfrm>
          <a:prstGeom prst="rect">
            <a:avLst/>
          </a:prstGeom>
        </p:spPr>
        <p:txBody>
          <a:bodyPr wrap="square" anchor="t">
            <a:spAutoFit/>
          </a:bodyPr>
          <a:lstStyle/>
          <a:p>
            <a:r>
              <a:rPr lang="en-US" sz="2300" dirty="0" smtClean="0">
                <a:latin typeface="Ariel"/>
                <a:cs typeface="Ariel"/>
              </a:rPr>
              <a:t>Follow through with whatever you set out to do.  A college degree is merely a launching pad...think outside of the box and do good to others treating them as you would like to be treated.</a:t>
            </a:r>
          </a:p>
          <a:p>
            <a:pPr algn="r"/>
            <a:r>
              <a:rPr lang="en-US" sz="2300" dirty="0" smtClean="0">
                <a:latin typeface="Arial" pitchFamily="-105" charset="0"/>
                <a:ea typeface="Arial" pitchFamily="-105" charset="0"/>
                <a:cs typeface="Arial" pitchFamily="-105" charset="0"/>
              </a:rPr>
              <a:t>– </a:t>
            </a:r>
            <a:r>
              <a:rPr lang="en-US" sz="2300" dirty="0" smtClean="0">
                <a:latin typeface="Ariel"/>
                <a:cs typeface="Ariel"/>
              </a:rPr>
              <a:t>Sandra </a:t>
            </a:r>
            <a:r>
              <a:rPr lang="en-US" sz="2300" dirty="0" err="1" smtClean="0">
                <a:latin typeface="Ariel"/>
                <a:cs typeface="Ariel"/>
              </a:rPr>
              <a:t>Myklebust</a:t>
            </a:r>
            <a:r>
              <a:rPr lang="en-US" sz="2300" dirty="0" smtClean="0">
                <a:latin typeface="Ariel"/>
                <a:cs typeface="Ariel"/>
              </a:rPr>
              <a:t> </a:t>
            </a:r>
            <a:br>
              <a:rPr lang="en-US" sz="2300" dirty="0" smtClean="0">
                <a:latin typeface="Ariel"/>
                <a:cs typeface="Ariel"/>
              </a:rPr>
            </a:br>
            <a:r>
              <a:rPr lang="en-US" sz="2300" i="1" dirty="0" smtClean="0">
                <a:latin typeface="Ariel"/>
                <a:cs typeface="Ariel"/>
              </a:rPr>
              <a:t> ‘74 Social Welfare</a:t>
            </a:r>
            <a:endParaRPr lang="en-US" sz="2300" i="1" dirty="0" smtClean="0">
              <a:latin typeface="Arial" pitchFamily="-105" charset="0"/>
              <a:ea typeface="Arial" pitchFamily="-105" charset="0"/>
              <a:cs typeface="Arial" pitchFamily="-105" charset="0"/>
            </a:endParaRPr>
          </a:p>
        </p:txBody>
      </p:sp>
    </p:spTree>
  </p:cSld>
  <p:clrMapOvr>
    <a:masterClrMapping/>
  </p:clrMapOvr>
  <p:transition xmlns:p14="http://schemas.microsoft.com/office/powerpoint/2010/main" advClick="0" advTm="800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3087308"/>
            <a:ext cx="8229600" cy="1143000"/>
          </a:xfrm>
        </p:spPr>
        <p:txBody>
          <a:bodyPr>
            <a:normAutofit fontScale="90000"/>
          </a:bodyPr>
          <a:lstStyle/>
          <a:p>
            <a:r>
              <a:rPr lang="en-US" sz="4889" dirty="0" smtClean="0"/>
              <a:t>Charlie W. Fox</a:t>
            </a:r>
            <a:br>
              <a:rPr lang="en-US" sz="4889" dirty="0" smtClean="0"/>
            </a:br>
            <a:r>
              <a:rPr lang="en-US" sz="4889" i="1" dirty="0" smtClean="0"/>
              <a:t>BA Biology, Society, &amp; Environment  </a:t>
            </a:r>
            <a:r>
              <a:rPr lang="en-US" sz="4889" dirty="0" smtClean="0"/>
              <a:t/>
            </a:r>
            <a:br>
              <a:rPr lang="en-US" sz="4889" dirty="0" smtClean="0"/>
            </a:br>
            <a:endParaRPr lang="en-US" sz="2222" dirty="0"/>
          </a:p>
        </p:txBody>
      </p:sp>
    </p:spTree>
  </p:cSld>
  <p:clrMapOvr>
    <a:masterClrMapping/>
  </p:clrMapOvr>
  <p:transition xmlns:p14="http://schemas.microsoft.com/office/powerpoint/2010/main" advClick="0" advTm="700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57500"/>
            <a:ext cx="8229600" cy="1143000"/>
          </a:xfrm>
        </p:spPr>
        <p:txBody>
          <a:bodyPr>
            <a:noAutofit/>
          </a:bodyPr>
          <a:lstStyle/>
          <a:p>
            <a:r>
              <a:rPr lang="en-US" dirty="0" err="1" smtClean="0"/>
              <a:t>Shira</a:t>
            </a:r>
            <a:r>
              <a:rPr lang="en-US" dirty="0" smtClean="0"/>
              <a:t> Masha </a:t>
            </a:r>
            <a:r>
              <a:rPr lang="en-US" dirty="0" err="1" smtClean="0"/>
              <a:t>Frishman</a:t>
            </a:r>
            <a:r>
              <a:rPr lang="en-US" dirty="0" smtClean="0"/>
              <a:t/>
            </a:r>
            <a:br>
              <a:rPr lang="en-US" dirty="0" smtClean="0"/>
            </a:br>
            <a:r>
              <a:rPr lang="en-US" i="1" dirty="0" smtClean="0"/>
              <a:t>BA Communication Studies</a:t>
            </a:r>
            <a:endParaRPr lang="en-US" dirty="0"/>
          </a:p>
        </p:txBody>
      </p:sp>
    </p:spTree>
  </p:cSld>
  <p:clrMapOvr>
    <a:masterClrMapping/>
  </p:clrMapOvr>
  <p:transition xmlns:p14="http://schemas.microsoft.com/office/powerpoint/2010/main" advClick="0" advTm="700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95429" y="2540185"/>
            <a:ext cx="5270418" cy="1446550"/>
          </a:xfrm>
          <a:prstGeom prst="rect">
            <a:avLst/>
          </a:prstGeom>
          <a:noFill/>
        </p:spPr>
        <p:txBody>
          <a:bodyPr wrap="none" rtlCol="0">
            <a:spAutoFit/>
          </a:bodyPr>
          <a:lstStyle/>
          <a:p>
            <a:pPr algn="ctr"/>
            <a:r>
              <a:rPr lang="en-US" sz="4400" dirty="0" smtClean="0">
                <a:latin typeface="+mj-lt"/>
              </a:rPr>
              <a:t>Rebecca Sue Gerhardt</a:t>
            </a:r>
          </a:p>
          <a:p>
            <a:pPr algn="ctr"/>
            <a:r>
              <a:rPr lang="en-US" sz="4400" i="1" dirty="0" smtClean="0">
                <a:latin typeface="+mj-lt"/>
              </a:rPr>
              <a:t>BA Spanish Studies  </a:t>
            </a:r>
            <a:endParaRPr lang="en-US" sz="4400" dirty="0" smtClean="0">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xmlns:p14="http://schemas.microsoft.com/office/powerpoint/2010/main" spd="slow" advClick="0" advTm="7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50178" name="Rectangle 1026"/>
          <p:cNvSpPr>
            <a:spLocks noGrp="1" noChangeArrowheads="1"/>
          </p:cNvSpPr>
          <p:nvPr>
            <p:ph/>
          </p:nvPr>
        </p:nvSpPr>
        <p:spPr/>
        <p:txBody>
          <a:bodyPr/>
          <a:lstStyle/>
          <a:p>
            <a:pPr eaLnBrk="1" hangingPunct="1"/>
            <a:endParaRPr lang="en-US">
              <a:cs typeface="ヒラギノ角ゴ Pro W3" pitchFamily="-105" charset="-128"/>
            </a:endParaRPr>
          </a:p>
        </p:txBody>
      </p:sp>
      <p:pic>
        <p:nvPicPr>
          <p:cNvPr id="50179" name="Picture 1029" descr="060905_2865"/>
          <p:cNvPicPr>
            <a:picLocks noChangeAspect="1" noChangeArrowheads="1"/>
          </p:cNvPicPr>
          <p:nvPr/>
        </p:nvPicPr>
        <p:blipFill>
          <a:blip r:embed="rId4"/>
          <a:srcRect/>
          <a:stretch>
            <a:fillRect/>
          </a:stretch>
        </p:blipFill>
        <p:spPr bwMode="auto">
          <a:xfrm>
            <a:off x="685800" y="762000"/>
            <a:ext cx="7772400" cy="5168900"/>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193790"/>
            <a:ext cx="7158368" cy="2215991"/>
          </a:xfrm>
          <a:prstGeom prst="rect">
            <a:avLst/>
          </a:prstGeom>
        </p:spPr>
        <p:txBody>
          <a:bodyPr wrap="square" anchor="t">
            <a:spAutoFit/>
          </a:bodyPr>
          <a:lstStyle/>
          <a:p>
            <a:r>
              <a:rPr lang="en-US" sz="2300" dirty="0" smtClean="0">
                <a:latin typeface="Arial"/>
                <a:cs typeface="Arial"/>
              </a:rPr>
              <a:t>Be willing every day to stretch yourself, to try new things, even if you have already convinced yourself you cannot do something, because every failure is really a success, if you learn from it.</a:t>
            </a:r>
          </a:p>
          <a:p>
            <a:pPr algn="r"/>
            <a:r>
              <a:rPr lang="en-US" sz="2300" dirty="0" smtClean="0">
                <a:latin typeface="Arial"/>
                <a:ea typeface="Arial" pitchFamily="-105" charset="0"/>
                <a:cs typeface="Arial"/>
              </a:rPr>
              <a:t>– </a:t>
            </a:r>
            <a:r>
              <a:rPr lang="en-US" sz="2300" dirty="0" smtClean="0">
                <a:latin typeface="Arial"/>
                <a:cs typeface="Arial"/>
              </a:rPr>
              <a:t>Al Benson </a:t>
            </a:r>
            <a:br>
              <a:rPr lang="en-US" sz="2300" dirty="0" smtClean="0">
                <a:latin typeface="Arial"/>
                <a:cs typeface="Arial"/>
              </a:rPr>
            </a:br>
            <a:r>
              <a:rPr lang="en-US" sz="2300" i="1" dirty="0" smtClean="0">
                <a:latin typeface="Arial"/>
                <a:cs typeface="Arial"/>
              </a:rPr>
              <a:t>‘70 Economics, Journalism</a:t>
            </a:r>
            <a:endParaRPr lang="en-US" sz="2300" i="1" dirty="0" smtClean="0">
              <a:latin typeface="Arial"/>
              <a:ea typeface="Arial" pitchFamily="-105" charset="0"/>
              <a:cs typeface="Arial"/>
            </a:endParaRPr>
          </a:p>
        </p:txBody>
      </p:sp>
    </p:spTree>
  </p:cSld>
  <p:clrMapOvr>
    <a:masterClrMapping/>
  </p:clrMapOvr>
  <p:transition xmlns:p14="http://schemas.microsoft.com/office/powerpoint/2010/main" advClick="0" advTm="800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980217"/>
            <a:ext cx="8229600" cy="1143000"/>
          </a:xfrm>
        </p:spPr>
        <p:txBody>
          <a:bodyPr>
            <a:normAutofit fontScale="90000"/>
          </a:bodyPr>
          <a:lstStyle/>
          <a:p>
            <a:r>
              <a:rPr lang="en-US" sz="4889" dirty="0" smtClean="0"/>
              <a:t>Alexandra E. </a:t>
            </a:r>
            <a:r>
              <a:rPr lang="en-US" sz="4889" dirty="0" err="1" smtClean="0"/>
              <a:t>Golie</a:t>
            </a:r>
            <a:r>
              <a:rPr lang="en-US" sz="4889" dirty="0" smtClean="0"/>
              <a:t/>
            </a:r>
            <a:br>
              <a:rPr lang="en-US" sz="4889" dirty="0" smtClean="0"/>
            </a:br>
            <a:r>
              <a:rPr lang="en-US" sz="4889" i="1" dirty="0" smtClean="0"/>
              <a:t>BA Spanish Studies</a:t>
            </a:r>
            <a:br>
              <a:rPr lang="en-US" sz="4889" i="1" dirty="0" smtClean="0"/>
            </a:br>
            <a:r>
              <a:rPr lang="en-US" sz="4889" i="1" dirty="0" smtClean="0"/>
              <a:t>Distinction</a:t>
            </a:r>
            <a:r>
              <a:rPr lang="en-US" dirty="0" smtClean="0"/>
              <a:t> </a:t>
            </a:r>
            <a:endParaRPr lang="en-US" sz="2222" dirty="0"/>
          </a:p>
        </p:txBody>
      </p:sp>
    </p:spTree>
  </p:cSld>
  <p:clrMapOvr>
    <a:masterClrMapping/>
  </p:clrMapOvr>
  <p:transition xmlns:p14="http://schemas.microsoft.com/office/powerpoint/2010/main" advClick="0" advTm="700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57500"/>
            <a:ext cx="8229600" cy="1143000"/>
          </a:xfrm>
        </p:spPr>
        <p:txBody>
          <a:bodyPr>
            <a:noAutofit/>
          </a:bodyPr>
          <a:lstStyle/>
          <a:p>
            <a:r>
              <a:rPr lang="en-US" dirty="0" smtClean="0"/>
              <a:t>Megan J. </a:t>
            </a:r>
            <a:r>
              <a:rPr lang="en-US" dirty="0" err="1" smtClean="0"/>
              <a:t>Gosch</a:t>
            </a:r>
            <a:r>
              <a:rPr lang="en-US" dirty="0" smtClean="0"/>
              <a:t/>
            </a:r>
            <a:br>
              <a:rPr lang="en-US" dirty="0" smtClean="0"/>
            </a:br>
            <a:r>
              <a:rPr lang="en-US" i="1" dirty="0" smtClean="0"/>
              <a:t>BA Journalism</a:t>
            </a:r>
            <a:br>
              <a:rPr lang="en-US" i="1" dirty="0" smtClean="0"/>
            </a:br>
            <a:r>
              <a:rPr lang="en-US" i="1" dirty="0" smtClean="0"/>
              <a:t>BA Global Studies  </a:t>
            </a:r>
            <a:endParaRPr lang="en-US" dirty="0"/>
          </a:p>
        </p:txBody>
      </p:sp>
    </p:spTree>
  </p:cSld>
  <p:clrMapOvr>
    <a:masterClrMapping/>
  </p:clrMapOvr>
  <p:transition xmlns:p14="http://schemas.microsoft.com/office/powerpoint/2010/main" advClick="0" advTm="7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57500"/>
            <a:ext cx="8229600" cy="1143000"/>
          </a:xfrm>
        </p:spPr>
        <p:txBody>
          <a:bodyPr>
            <a:noAutofit/>
          </a:bodyPr>
          <a:lstStyle/>
          <a:p>
            <a:r>
              <a:rPr lang="en-US" dirty="0" err="1" smtClean="0"/>
              <a:t>Tselote</a:t>
            </a:r>
            <a:r>
              <a:rPr lang="en-US" dirty="0" smtClean="0"/>
              <a:t> </a:t>
            </a:r>
            <a:r>
              <a:rPr lang="en-US" dirty="0" err="1" smtClean="0"/>
              <a:t>Abebe</a:t>
            </a:r>
            <a:r>
              <a:rPr lang="en-US" dirty="0" smtClean="0"/>
              <a:t/>
            </a:r>
            <a:br>
              <a:rPr lang="en-US" dirty="0" smtClean="0"/>
            </a:br>
            <a:r>
              <a:rPr lang="en-US" i="1" dirty="0" smtClean="0"/>
              <a:t>BA Asian Languages &amp; Literature</a:t>
            </a:r>
            <a:endParaRPr lang="en-US" dirty="0"/>
          </a:p>
        </p:txBody>
      </p:sp>
    </p:spTree>
  </p:cSld>
  <p:clrMapOvr>
    <a:masterClrMapping/>
  </p:clrMapOvr>
  <p:transition xmlns:p14="http://schemas.microsoft.com/office/powerpoint/2010/main" advClick="0" advTm="7000"/>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3077" y="2265680"/>
            <a:ext cx="7422469" cy="2954655"/>
          </a:xfrm>
          <a:prstGeom prst="rect">
            <a:avLst/>
          </a:prstGeom>
          <a:noFill/>
        </p:spPr>
        <p:txBody>
          <a:bodyPr wrap="square" rtlCol="0">
            <a:spAutoFit/>
          </a:bodyPr>
          <a:lstStyle/>
          <a:p>
            <a:pPr algn="ctr"/>
            <a:r>
              <a:rPr lang="en-US" sz="4400" dirty="0" smtClean="0">
                <a:latin typeface="+mj-lt"/>
              </a:rPr>
              <a:t>Ellen </a:t>
            </a:r>
            <a:r>
              <a:rPr lang="en-US" sz="4400" dirty="0" err="1" smtClean="0">
                <a:latin typeface="+mj-lt"/>
              </a:rPr>
              <a:t>Renae</a:t>
            </a:r>
            <a:r>
              <a:rPr lang="en-US" sz="4400" dirty="0" smtClean="0">
                <a:latin typeface="+mj-lt"/>
              </a:rPr>
              <a:t> </a:t>
            </a:r>
            <a:r>
              <a:rPr lang="en-US" sz="4400" dirty="0" err="1" smtClean="0">
                <a:latin typeface="+mj-lt"/>
              </a:rPr>
              <a:t>Groen</a:t>
            </a:r>
            <a:endParaRPr lang="en-US" sz="4400" dirty="0">
              <a:latin typeface="+mj-lt"/>
            </a:endParaRPr>
          </a:p>
          <a:p>
            <a:pPr algn="ctr"/>
            <a:r>
              <a:rPr lang="en-US" sz="4400" i="1" dirty="0" smtClean="0">
                <a:latin typeface="+mj-lt"/>
              </a:rPr>
              <a:t>BA Biology, Society, &amp; Environment  </a:t>
            </a:r>
            <a:endParaRPr lang="en-US" sz="4400" dirty="0" smtClean="0">
              <a:latin typeface="+mj-lt"/>
            </a:endParaRPr>
          </a:p>
          <a:p>
            <a:pPr algn="ctr"/>
            <a:r>
              <a:rPr lang="en-US" i="1" dirty="0" smtClean="0">
                <a:latin typeface="+mj-lt"/>
              </a:rPr>
              <a:t> </a:t>
            </a:r>
            <a:endParaRPr lang="en-US" dirty="0" smtClean="0">
              <a:latin typeface="+mj-lt"/>
            </a:endParaRPr>
          </a:p>
          <a:p>
            <a:pPr algn="ctr"/>
            <a:r>
              <a:rPr lang="en-US" i="1" dirty="0" smtClean="0">
                <a:latin typeface="+mj-lt"/>
              </a:rPr>
              <a:t>  </a:t>
            </a:r>
            <a:endParaRPr lang="en-US" dirty="0" smtClean="0">
              <a:latin typeface="+mj-lt"/>
            </a:endParaRPr>
          </a:p>
          <a:p>
            <a:pPr algn="ctr"/>
            <a:endParaRPr lang="en-US" dirty="0" smtClean="0">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7000"/>
    </mc:Choice>
    <mc:Fallback xmlns:mv="urn:schemas-microsoft-com:mac:vml" xmlns="">
      <p:transition spd="slow" advClick="0" advTm="7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66562"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66563" name="Picture 4" descr="050428_2091"/>
          <p:cNvPicPr>
            <a:picLocks noChangeAspect="1" noChangeArrowheads="1"/>
          </p:cNvPicPr>
          <p:nvPr/>
        </p:nvPicPr>
        <p:blipFill>
          <a:blip r:embed="rId4"/>
          <a:srcRect/>
          <a:stretch>
            <a:fillRect/>
          </a:stretch>
        </p:blipFill>
        <p:spPr bwMode="auto">
          <a:xfrm>
            <a:off x="685800" y="798513"/>
            <a:ext cx="7772400" cy="5068887"/>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193790"/>
            <a:ext cx="7158368" cy="1862048"/>
          </a:xfrm>
          <a:prstGeom prst="rect">
            <a:avLst/>
          </a:prstGeom>
        </p:spPr>
        <p:txBody>
          <a:bodyPr wrap="square" anchor="t">
            <a:spAutoFit/>
          </a:bodyPr>
          <a:lstStyle/>
          <a:p>
            <a:r>
              <a:rPr lang="en-US" sz="2300" dirty="0" smtClean="0">
                <a:latin typeface="Arial"/>
                <a:cs typeface="Arial"/>
              </a:rPr>
              <a:t>My father has shared this with me at times when I was facing a tough situation – "Every project looks like a failure from the middle.”</a:t>
            </a:r>
          </a:p>
          <a:p>
            <a:pPr algn="r"/>
            <a:r>
              <a:rPr lang="en-US" sz="2300" dirty="0" smtClean="0">
                <a:latin typeface="Arial"/>
                <a:ea typeface="Arial" pitchFamily="-105" charset="0"/>
                <a:cs typeface="Arial"/>
              </a:rPr>
              <a:t>– </a:t>
            </a:r>
            <a:r>
              <a:rPr lang="en-US" sz="2300" dirty="0" smtClean="0">
                <a:latin typeface="Arial"/>
                <a:cs typeface="Arial"/>
              </a:rPr>
              <a:t>Tom </a:t>
            </a:r>
            <a:r>
              <a:rPr lang="en-US" sz="2300" dirty="0" err="1" smtClean="0">
                <a:latin typeface="Arial"/>
                <a:cs typeface="Arial"/>
              </a:rPr>
              <a:t>Klas</a:t>
            </a:r>
            <a:r>
              <a:rPr lang="en-US" sz="2300" dirty="0" smtClean="0">
                <a:latin typeface="Arial"/>
                <a:cs typeface="Arial"/>
              </a:rPr>
              <a:t> </a:t>
            </a:r>
            <a:br>
              <a:rPr lang="en-US" sz="2300" dirty="0" smtClean="0">
                <a:latin typeface="Arial"/>
                <a:cs typeface="Arial"/>
              </a:rPr>
            </a:br>
            <a:r>
              <a:rPr lang="en-US" sz="2300" i="1" dirty="0" smtClean="0">
                <a:latin typeface="Arial"/>
                <a:cs typeface="Arial"/>
              </a:rPr>
              <a:t>International Relations</a:t>
            </a:r>
            <a:endParaRPr lang="en-US" sz="2300" i="1" dirty="0" smtClean="0">
              <a:latin typeface="Arial"/>
              <a:ea typeface="Arial" pitchFamily="-105" charset="0"/>
              <a:cs typeface="Arial"/>
            </a:endParaRPr>
          </a:p>
        </p:txBody>
      </p:sp>
    </p:spTree>
  </p:cSld>
  <p:clrMapOvr>
    <a:masterClrMapping/>
  </p:clrMapOvr>
  <p:transition xmlns:p14="http://schemas.microsoft.com/office/powerpoint/2010/main" advClick="0" advTm="700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0022" y="2050149"/>
            <a:ext cx="7549363" cy="2123658"/>
          </a:xfrm>
          <a:prstGeom prst="rect">
            <a:avLst/>
          </a:prstGeom>
        </p:spPr>
        <p:txBody>
          <a:bodyPr wrap="square" anchor="t">
            <a:spAutoFit/>
          </a:bodyPr>
          <a:lstStyle/>
          <a:p>
            <a:pPr algn="ctr"/>
            <a:r>
              <a:rPr lang="en-US" sz="4400" dirty="0" smtClean="0">
                <a:latin typeface="+mj-lt"/>
              </a:rPr>
              <a:t>Hannibal </a:t>
            </a:r>
            <a:r>
              <a:rPr lang="en-US" sz="4400" dirty="0" err="1" smtClean="0">
                <a:latin typeface="+mj-lt"/>
              </a:rPr>
              <a:t>Jaxson</a:t>
            </a:r>
            <a:r>
              <a:rPr lang="en-US" sz="4400" dirty="0" smtClean="0">
                <a:latin typeface="+mj-lt"/>
              </a:rPr>
              <a:t> Whitney </a:t>
            </a:r>
            <a:r>
              <a:rPr lang="en-US" sz="4400" dirty="0" err="1" smtClean="0">
                <a:latin typeface="+mj-lt"/>
              </a:rPr>
              <a:t>Guelich</a:t>
            </a:r>
            <a:endParaRPr lang="en-US" sz="4400" dirty="0" smtClean="0">
              <a:latin typeface="+mj-lt"/>
            </a:endParaRPr>
          </a:p>
          <a:p>
            <a:pPr algn="ctr"/>
            <a:r>
              <a:rPr lang="en-US" sz="4400" i="1" dirty="0" smtClean="0">
                <a:latin typeface="+mj-lt"/>
              </a:rPr>
              <a:t>BA Communication Studies</a:t>
            </a:r>
            <a:endParaRPr lang="en-US" sz="2000" i="1" dirty="0" smtClean="0">
              <a:latin typeface="+mj-lt"/>
              <a:ea typeface="Arial" pitchFamily="-105" charset="0"/>
              <a:cs typeface="Arial"/>
            </a:endParaRPr>
          </a:p>
        </p:txBody>
      </p:sp>
    </p:spTree>
  </p:cSld>
  <p:clrMapOvr>
    <a:masterClrMapping/>
  </p:clrMapOvr>
  <p:transition xmlns:p14="http://schemas.microsoft.com/office/powerpoint/2010/main" advClick="0" advTm="700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007360"/>
            <a:ext cx="9144000" cy="1143000"/>
          </a:xfrm>
        </p:spPr>
        <p:txBody>
          <a:bodyPr>
            <a:normAutofit fontScale="90000"/>
          </a:bodyPr>
          <a:lstStyle/>
          <a:p>
            <a:r>
              <a:rPr lang="en-US" sz="4889" dirty="0" err="1" smtClean="0"/>
              <a:t>Jigar</a:t>
            </a:r>
            <a:r>
              <a:rPr lang="en-US" sz="4889" dirty="0" smtClean="0"/>
              <a:t> Robert Brown</a:t>
            </a:r>
            <a:br>
              <a:rPr lang="en-US" sz="4889" dirty="0" smtClean="0"/>
            </a:br>
            <a:r>
              <a:rPr lang="en-US" sz="4889" i="1" dirty="0" smtClean="0"/>
              <a:t>BA Biology, Society, &amp; Environment</a:t>
            </a:r>
            <a:r>
              <a:rPr lang="en-US" dirty="0" smtClean="0"/>
              <a:t/>
            </a:r>
            <a:br>
              <a:rPr lang="en-US" dirty="0" smtClean="0"/>
            </a:br>
            <a:r>
              <a:rPr lang="en-US" i="1" dirty="0" smtClean="0"/>
              <a:t> </a:t>
            </a:r>
            <a:r>
              <a:rPr lang="en-US" dirty="0" smtClean="0"/>
              <a:t/>
            </a:r>
            <a:br>
              <a:rPr lang="en-US" dirty="0" smtClean="0"/>
            </a:br>
            <a:r>
              <a:rPr lang="en-US" sz="2222" dirty="0" smtClean="0"/>
              <a:t>  </a:t>
            </a:r>
            <a:r>
              <a:rPr lang="en-US" sz="2000" dirty="0"/>
              <a:t>Going to the U of M has been one of the biggest life-changing events I've experienced. I learned a lot about myself and have grown as well. </a:t>
            </a:r>
            <a:endParaRPr lang="en-US" sz="2222" dirty="0"/>
          </a:p>
        </p:txBody>
      </p:sp>
    </p:spTree>
  </p:cSld>
  <p:clrMapOvr>
    <a:masterClrMapping/>
  </p:clrMapOvr>
  <p:transition xmlns:p14="http://schemas.microsoft.com/office/powerpoint/2010/main" advClick="0" advTm="700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57500"/>
            <a:ext cx="8229600" cy="1143000"/>
          </a:xfrm>
        </p:spPr>
        <p:txBody>
          <a:bodyPr>
            <a:noAutofit/>
          </a:bodyPr>
          <a:lstStyle/>
          <a:p>
            <a:r>
              <a:rPr lang="en-US" dirty="0" err="1" smtClean="0"/>
              <a:t>Zixiao</a:t>
            </a:r>
            <a:r>
              <a:rPr lang="en-US" dirty="0" smtClean="0"/>
              <a:t> Han</a:t>
            </a:r>
            <a:br>
              <a:rPr lang="en-US" dirty="0" smtClean="0"/>
            </a:br>
            <a:r>
              <a:rPr lang="en-US" i="1" dirty="0" smtClean="0"/>
              <a:t>BA Computer Science</a:t>
            </a:r>
            <a:endParaRPr lang="en-US" dirty="0"/>
          </a:p>
        </p:txBody>
      </p:sp>
    </p:spTree>
  </p:cSld>
  <p:clrMapOvr>
    <a:masterClrMapping/>
  </p:clrMapOvr>
  <p:transition xmlns:p14="http://schemas.microsoft.com/office/powerpoint/2010/main" advClick="0" advTm="7000"/>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68610"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68611" name="Picture 4" descr="060905_8739"/>
          <p:cNvPicPr>
            <a:picLocks noChangeAspect="1" noChangeArrowheads="1"/>
          </p:cNvPicPr>
          <p:nvPr/>
        </p:nvPicPr>
        <p:blipFill>
          <a:blip r:embed="rId4"/>
          <a:srcRect/>
          <a:stretch>
            <a:fillRect/>
          </a:stretch>
        </p:blipFill>
        <p:spPr bwMode="auto">
          <a:xfrm>
            <a:off x="685800" y="762000"/>
            <a:ext cx="7786688" cy="5183188"/>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405472"/>
            <a:ext cx="7158368" cy="2923878"/>
          </a:xfrm>
          <a:prstGeom prst="rect">
            <a:avLst/>
          </a:prstGeom>
        </p:spPr>
        <p:txBody>
          <a:bodyPr wrap="square" anchor="t">
            <a:spAutoFit/>
          </a:bodyPr>
          <a:lstStyle/>
          <a:p>
            <a:r>
              <a:rPr lang="en-US" sz="2300" dirty="0" smtClean="0">
                <a:latin typeface="Ariel"/>
                <a:cs typeface="Ariel"/>
              </a:rPr>
              <a:t>Remember the U of M as you make your way through life’s journey and think of those on campus who made your years at the U meaningful and worthwhile ones. When the pleas for funds come, open your hearts, minds and wallets. Here's to the adventures that await you.</a:t>
            </a:r>
          </a:p>
          <a:p>
            <a:pPr algn="r"/>
            <a:r>
              <a:rPr lang="en-US" sz="2300" dirty="0" smtClean="0">
                <a:latin typeface="Arial" pitchFamily="-105" charset="0"/>
                <a:ea typeface="Arial" pitchFamily="-105" charset="0"/>
                <a:cs typeface="Arial" pitchFamily="-105" charset="0"/>
              </a:rPr>
              <a:t>– </a:t>
            </a:r>
            <a:r>
              <a:rPr lang="en-US" sz="2300" dirty="0" smtClean="0">
                <a:latin typeface="Ariel"/>
                <a:cs typeface="Ariel"/>
              </a:rPr>
              <a:t>Larry Gold </a:t>
            </a:r>
            <a:br>
              <a:rPr lang="en-US" sz="2300" dirty="0" smtClean="0">
                <a:latin typeface="Ariel"/>
                <a:cs typeface="Ariel"/>
              </a:rPr>
            </a:br>
            <a:r>
              <a:rPr lang="en-US" sz="2300" i="1" dirty="0" smtClean="0">
                <a:latin typeface="Ariel"/>
                <a:cs typeface="Ariel"/>
              </a:rPr>
              <a:t>’64 Political Science</a:t>
            </a:r>
            <a:endParaRPr lang="en-US" sz="2300" i="1" dirty="0" smtClean="0">
              <a:latin typeface="Arial" pitchFamily="-105" charset="0"/>
              <a:ea typeface="Arial" pitchFamily="-105" charset="0"/>
              <a:cs typeface="Arial" pitchFamily="-105" charset="0"/>
            </a:endParaRPr>
          </a:p>
        </p:txBody>
      </p:sp>
    </p:spTree>
  </p:cSld>
  <p:clrMapOvr>
    <a:masterClrMapping/>
  </p:clrMapOvr>
  <p:transition xmlns:p14="http://schemas.microsoft.com/office/powerpoint/2010/main" advClick="0" advTm="800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3010219"/>
            <a:ext cx="8229600" cy="1143000"/>
          </a:xfrm>
        </p:spPr>
        <p:txBody>
          <a:bodyPr>
            <a:normAutofit fontScale="90000"/>
          </a:bodyPr>
          <a:lstStyle/>
          <a:p>
            <a:r>
              <a:rPr lang="en-US" sz="4889" dirty="0" smtClean="0"/>
              <a:t>Jeffrey Allan </a:t>
            </a:r>
            <a:r>
              <a:rPr lang="en-US" sz="4889" dirty="0" err="1" smtClean="0"/>
              <a:t>Hargarten</a:t>
            </a:r>
            <a:r>
              <a:rPr lang="en-US" sz="4889" dirty="0" smtClean="0"/>
              <a:t/>
            </a:r>
            <a:br>
              <a:rPr lang="en-US" sz="4889" dirty="0" smtClean="0"/>
            </a:br>
            <a:r>
              <a:rPr lang="en-US" sz="4889" i="1" dirty="0" smtClean="0"/>
              <a:t>BA Journalism</a:t>
            </a:r>
            <a:endParaRPr lang="en-US" sz="2222" dirty="0"/>
          </a:p>
        </p:txBody>
      </p:sp>
    </p:spTree>
  </p:cSld>
  <p:clrMapOvr>
    <a:masterClrMapping/>
  </p:clrMapOvr>
  <p:transition xmlns:p14="http://schemas.microsoft.com/office/powerpoint/2010/main" advClick="0" advTm="7000"/>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57500"/>
            <a:ext cx="8229600" cy="1143000"/>
          </a:xfrm>
        </p:spPr>
        <p:txBody>
          <a:bodyPr>
            <a:noAutofit/>
          </a:bodyPr>
          <a:lstStyle/>
          <a:p>
            <a:r>
              <a:rPr lang="en-US" dirty="0" smtClean="0"/>
              <a:t>Dane William </a:t>
            </a:r>
            <a:r>
              <a:rPr lang="en-US" dirty="0" err="1" smtClean="0"/>
              <a:t>Heig</a:t>
            </a:r>
            <a:r>
              <a:rPr lang="en-US" dirty="0" smtClean="0"/>
              <a:t/>
            </a:r>
            <a:br>
              <a:rPr lang="en-US" dirty="0" smtClean="0"/>
            </a:br>
            <a:r>
              <a:rPr lang="en-US" i="1" dirty="0" smtClean="0"/>
              <a:t>BA Communication Studies</a:t>
            </a:r>
            <a:endParaRPr lang="en-US" dirty="0"/>
          </a:p>
        </p:txBody>
      </p:sp>
    </p:spTree>
  </p:cSld>
  <p:clrMapOvr>
    <a:masterClrMapping/>
  </p:clrMapOvr>
  <p:transition xmlns:p14="http://schemas.microsoft.com/office/powerpoint/2010/main" advClick="0" advTm="7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1360" y="2267391"/>
            <a:ext cx="7609840" cy="2062103"/>
          </a:xfrm>
          <a:prstGeom prst="rect">
            <a:avLst/>
          </a:prstGeom>
          <a:noFill/>
        </p:spPr>
        <p:txBody>
          <a:bodyPr wrap="square" rtlCol="0">
            <a:spAutoFit/>
          </a:bodyPr>
          <a:lstStyle/>
          <a:p>
            <a:pPr algn="ctr"/>
            <a:r>
              <a:rPr lang="en-US" sz="4400" dirty="0" smtClean="0">
                <a:latin typeface="+mj-lt"/>
              </a:rPr>
              <a:t>Chloe Lorena </a:t>
            </a:r>
            <a:r>
              <a:rPr lang="en-US" sz="4400" dirty="0" err="1" smtClean="0">
                <a:latin typeface="+mj-lt"/>
              </a:rPr>
              <a:t>Ahlf</a:t>
            </a:r>
            <a:endParaRPr lang="en-US" sz="4400" dirty="0" smtClean="0">
              <a:latin typeface="+mj-lt"/>
            </a:endParaRPr>
          </a:p>
          <a:p>
            <a:pPr algn="ctr"/>
            <a:r>
              <a:rPr lang="en-US" sz="4400" i="1" dirty="0" smtClean="0">
                <a:latin typeface="+mj-lt"/>
              </a:rPr>
              <a:t>BA Communication Studies</a:t>
            </a:r>
            <a:endParaRPr lang="en-US" sz="4400" dirty="0" smtClean="0">
              <a:latin typeface="+mj-lt"/>
            </a:endParaRPr>
          </a:p>
          <a:p>
            <a:pPr algn="ctr"/>
            <a:r>
              <a:rPr lang="en-US" dirty="0" smtClean="0">
                <a:latin typeface="+mj-lt"/>
              </a:rPr>
              <a:t> </a:t>
            </a:r>
            <a:r>
              <a:rPr lang="en-US" sz="4000" dirty="0" smtClean="0">
                <a:latin typeface="+mj-lt"/>
              </a:rPr>
              <a:t> </a:t>
            </a:r>
            <a:endParaRPr lang="en-US" dirty="0" smtClean="0">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7000"/>
    </mc:Choice>
    <mc:Fallback xmlns:mv="urn:schemas-microsoft-com:mac:vml" xmlns="">
      <p:transition spd="slow" advClick="0" advTm="7000"/>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7789" y="2620191"/>
            <a:ext cx="8260719" cy="2677656"/>
          </a:xfrm>
          <a:prstGeom prst="rect">
            <a:avLst/>
          </a:prstGeom>
          <a:noFill/>
        </p:spPr>
        <p:txBody>
          <a:bodyPr wrap="square" rtlCol="0">
            <a:spAutoFit/>
          </a:bodyPr>
          <a:lstStyle/>
          <a:p>
            <a:pPr algn="ctr"/>
            <a:r>
              <a:rPr lang="en-US" sz="4400" dirty="0" smtClean="0">
                <a:latin typeface="+mj-lt"/>
              </a:rPr>
              <a:t>John-Michael Henry </a:t>
            </a:r>
            <a:r>
              <a:rPr lang="en-US" sz="4400" dirty="0" err="1" smtClean="0">
                <a:latin typeface="+mj-lt"/>
              </a:rPr>
              <a:t>Hessler</a:t>
            </a:r>
            <a:endParaRPr lang="en-US" sz="4400" dirty="0" smtClean="0">
              <a:latin typeface="+mj-lt"/>
            </a:endParaRPr>
          </a:p>
          <a:p>
            <a:pPr algn="ctr"/>
            <a:r>
              <a:rPr lang="en-US" sz="4400" i="1" dirty="0" smtClean="0">
                <a:latin typeface="+mj-lt"/>
              </a:rPr>
              <a:t>BA Communication Studies </a:t>
            </a:r>
            <a:endParaRPr lang="en-US" sz="4400" i="1" dirty="0">
              <a:latin typeface="+mj-lt"/>
            </a:endParaRPr>
          </a:p>
          <a:p>
            <a:pPr algn="ctr"/>
            <a:endParaRPr lang="en-US" sz="4400" i="1" dirty="0" smtClean="0">
              <a:latin typeface="+mj-lt"/>
            </a:endParaRPr>
          </a:p>
          <a:p>
            <a:pPr algn="ctr"/>
            <a:r>
              <a:rPr lang="en-US" dirty="0"/>
              <a:t>Congrats to all of the grads receiving their diploma! Thanks to everyone who has supported me on my journey! Thank you for everything dad!!! </a:t>
            </a:r>
            <a:endParaRPr lang="en-US" i="1" dirty="0" smtClean="0">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xmlns:p14="http://schemas.microsoft.com/office/powerpoint/2010/main" spd="slow" advClick="0" advTm="7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70658"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70659" name="Picture 4" descr="060426_3868v2"/>
          <p:cNvPicPr>
            <a:picLocks noChangeAspect="1" noChangeArrowheads="1"/>
          </p:cNvPicPr>
          <p:nvPr/>
        </p:nvPicPr>
        <p:blipFill>
          <a:blip r:embed="rId4"/>
          <a:srcRect/>
          <a:stretch>
            <a:fillRect/>
          </a:stretch>
        </p:blipFill>
        <p:spPr bwMode="auto">
          <a:xfrm>
            <a:off x="685800" y="762000"/>
            <a:ext cx="7772400" cy="5168900"/>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193790"/>
            <a:ext cx="7158368" cy="2554545"/>
          </a:xfrm>
          <a:prstGeom prst="rect">
            <a:avLst/>
          </a:prstGeom>
        </p:spPr>
        <p:txBody>
          <a:bodyPr wrap="square" anchor="t">
            <a:spAutoFit/>
          </a:bodyPr>
          <a:lstStyle/>
          <a:p>
            <a:r>
              <a:rPr lang="en-US" sz="2000" dirty="0" smtClean="0">
                <a:latin typeface="Arial"/>
                <a:cs typeface="Arial"/>
              </a:rPr>
              <a:t>I have more and more come to the conclusion that to take advantage of an education, we need to become well rounded and critical and informed thinkers in many areas. In a democracy people need to know about a great deal relating to our culture and those of the whole world historically. Don't just be a robot, be a whole human being.</a:t>
            </a:r>
          </a:p>
          <a:p>
            <a:pPr algn="r"/>
            <a:r>
              <a:rPr lang="en-US" sz="2000" dirty="0" smtClean="0">
                <a:latin typeface="Arial"/>
                <a:ea typeface="Arial" pitchFamily="-105" charset="0"/>
                <a:cs typeface="Arial"/>
              </a:rPr>
              <a:t>– </a:t>
            </a:r>
            <a:r>
              <a:rPr lang="en-US" sz="2000" dirty="0" smtClean="0">
                <a:latin typeface="Arial"/>
                <a:cs typeface="Arial"/>
              </a:rPr>
              <a:t>Mark Walsh</a:t>
            </a:r>
            <a:br>
              <a:rPr lang="en-US" sz="2000" dirty="0" smtClean="0">
                <a:latin typeface="Arial"/>
                <a:cs typeface="Arial"/>
              </a:rPr>
            </a:br>
            <a:r>
              <a:rPr lang="en-US" sz="2000" i="1" dirty="0" smtClean="0">
                <a:latin typeface="Arial"/>
                <a:cs typeface="Arial"/>
              </a:rPr>
              <a:t>‘90 Philosophy</a:t>
            </a:r>
            <a:endParaRPr lang="en-US" sz="2000" i="1" dirty="0" smtClean="0">
              <a:latin typeface="Arial"/>
              <a:ea typeface="Arial" pitchFamily="-105" charset="0"/>
              <a:cs typeface="Arial"/>
            </a:endParaRPr>
          </a:p>
        </p:txBody>
      </p:sp>
    </p:spTree>
  </p:cSld>
  <p:clrMapOvr>
    <a:masterClrMapping/>
  </p:clrMapOvr>
  <p:transition xmlns:p14="http://schemas.microsoft.com/office/powerpoint/2010/main" advClick="0" advTm="8000"/>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678397"/>
            <a:ext cx="7158368" cy="1446550"/>
          </a:xfrm>
          <a:prstGeom prst="rect">
            <a:avLst/>
          </a:prstGeom>
        </p:spPr>
        <p:txBody>
          <a:bodyPr wrap="square" anchor="t">
            <a:spAutoFit/>
          </a:bodyPr>
          <a:lstStyle/>
          <a:p>
            <a:pPr algn="ctr"/>
            <a:r>
              <a:rPr lang="en-US" sz="4400" dirty="0" err="1" smtClean="0">
                <a:latin typeface="+mj-lt"/>
              </a:rPr>
              <a:t>Madisyn</a:t>
            </a:r>
            <a:r>
              <a:rPr lang="en-US" sz="4400" dirty="0" smtClean="0">
                <a:latin typeface="+mj-lt"/>
              </a:rPr>
              <a:t> Rae </a:t>
            </a:r>
            <a:r>
              <a:rPr lang="en-US" sz="4400" dirty="0" err="1" smtClean="0">
                <a:latin typeface="+mj-lt"/>
              </a:rPr>
              <a:t>Hilborn</a:t>
            </a:r>
            <a:endParaRPr lang="en-US" sz="4400" dirty="0" smtClean="0">
              <a:latin typeface="+mj-lt"/>
            </a:endParaRPr>
          </a:p>
          <a:p>
            <a:pPr algn="ctr"/>
            <a:r>
              <a:rPr lang="en-US" sz="4400" i="1" dirty="0" smtClean="0">
                <a:latin typeface="+mj-lt"/>
              </a:rPr>
              <a:t>BA Communication Studies </a:t>
            </a:r>
            <a:endParaRPr lang="en-US" sz="4400" dirty="0" smtClean="0">
              <a:latin typeface="+mj-lt"/>
            </a:endParaRPr>
          </a:p>
        </p:txBody>
      </p:sp>
    </p:spTree>
  </p:cSld>
  <p:clrMapOvr>
    <a:masterClrMapping/>
  </p:clrMapOvr>
  <p:transition xmlns:p14="http://schemas.microsoft.com/office/powerpoint/2010/main" advClick="0" advTm="700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3000219"/>
            <a:ext cx="8229600" cy="1143000"/>
          </a:xfrm>
        </p:spPr>
        <p:txBody>
          <a:bodyPr>
            <a:normAutofit fontScale="90000"/>
          </a:bodyPr>
          <a:lstStyle/>
          <a:p>
            <a:r>
              <a:rPr lang="en-US" sz="4889" dirty="0" smtClean="0"/>
              <a:t>David Henry Humphrey</a:t>
            </a:r>
            <a:br>
              <a:rPr lang="en-US" sz="4889" dirty="0" smtClean="0"/>
            </a:br>
            <a:r>
              <a:rPr lang="en-US" sz="4889" i="1" dirty="0" smtClean="0"/>
              <a:t>BA Linguistics</a:t>
            </a:r>
            <a:r>
              <a:rPr lang="en-US" dirty="0" smtClean="0"/>
              <a:t/>
            </a:r>
            <a:br>
              <a:rPr lang="en-US" dirty="0" smtClean="0"/>
            </a:br>
            <a:endParaRPr lang="en-US" sz="2222" i="1" dirty="0"/>
          </a:p>
        </p:txBody>
      </p:sp>
    </p:spTree>
  </p:cSld>
  <p:clrMapOvr>
    <a:masterClrMapping/>
  </p:clrMapOvr>
  <p:transition xmlns:p14="http://schemas.microsoft.com/office/powerpoint/2010/main" advClick="0" advTm="7000"/>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16707" y="2196642"/>
            <a:ext cx="8284542" cy="2832404"/>
          </a:xfrm>
          <a:prstGeom prst="rect">
            <a:avLst/>
          </a:prstGeom>
        </p:spPr>
        <p:txBody>
          <a:bodyPr vert="horz" lIns="91440" tIns="45720" rIns="91440" bIns="45720" rtlCol="0" anchor="ctr">
            <a:normAutofit/>
          </a:bodyPr>
          <a:lstStyle/>
          <a:p>
            <a:pPr lvl="0" algn="ctr">
              <a:spcBef>
                <a:spcPct val="0"/>
              </a:spcBef>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Megumi Anne Iwasaki</a:t>
            </a:r>
          </a:p>
          <a:p>
            <a:pPr lvl="0" algn="ctr">
              <a:spcBef>
                <a:spcPct val="0"/>
              </a:spcBef>
            </a:pPr>
            <a:r>
              <a:rPr kumimoji="0" lang="en-US" sz="4400" b="0" i="1" u="none" strike="noStrike" kern="1200" cap="none" spc="0" normalizeH="0" baseline="0" noProof="0" dirty="0" smtClean="0">
                <a:ln>
                  <a:noFill/>
                </a:ln>
                <a:solidFill>
                  <a:schemeClr val="tx1"/>
                </a:solidFill>
                <a:effectLst/>
                <a:uLnTx/>
                <a:uFillTx/>
                <a:latin typeface="+mj-lt"/>
                <a:ea typeface="+mj-ea"/>
                <a:cs typeface="+mj-cs"/>
              </a:rPr>
              <a:t>BA Spanish Studies</a:t>
            </a:r>
            <a:br>
              <a:rPr kumimoji="0" lang="en-US" sz="4400" b="0" i="1" u="none" strike="noStrike" kern="1200" cap="none" spc="0" normalizeH="0" baseline="0" noProof="0" dirty="0" smtClean="0">
                <a:ln>
                  <a:noFill/>
                </a:ln>
                <a:solidFill>
                  <a:schemeClr val="tx1"/>
                </a:solidFill>
                <a:effectLst/>
                <a:uLnTx/>
                <a:uFillTx/>
                <a:latin typeface="+mj-lt"/>
                <a:ea typeface="+mj-ea"/>
                <a:cs typeface="+mj-cs"/>
              </a:rPr>
            </a:br>
            <a:r>
              <a:rPr kumimoji="0" lang="en-US" sz="4000" b="0" i="1" u="none" strike="noStrike" kern="1200" cap="none" spc="0" normalizeH="0" baseline="0" noProof="0" dirty="0" smtClean="0">
                <a:ln>
                  <a:noFill/>
                </a:ln>
                <a:solidFill>
                  <a:schemeClr val="tx1"/>
                </a:solidFill>
                <a:effectLst/>
                <a:uLnTx/>
                <a:uFillTx/>
                <a:latin typeface="+mj-lt"/>
                <a:ea typeface="+mj-ea"/>
                <a:cs typeface="+mj-cs"/>
              </a:rPr>
              <a:t> </a:t>
            </a:r>
            <a:r>
              <a:rPr kumimoji="0" lang="en-US" sz="4400" b="0" i="1" u="none" strike="noStrike" kern="1200" cap="none" spc="0" normalizeH="0" baseline="0" noProof="0" dirty="0" smtClean="0">
                <a:ln>
                  <a:noFill/>
                </a:ln>
                <a:solidFill>
                  <a:schemeClr val="tx1"/>
                </a:solidFill>
                <a:effectLst/>
                <a:uLnTx/>
                <a:uFillTx/>
                <a:latin typeface="+mj-lt"/>
                <a:ea typeface="+mj-ea"/>
                <a:cs typeface="+mj-cs"/>
              </a:rPr>
              <a:t/>
            </a:r>
            <a:br>
              <a:rPr kumimoji="0" lang="en-US" sz="4400" b="0" i="1" u="none" strike="noStrike" kern="1200" cap="none" spc="0" normalizeH="0" baseline="0" noProof="0" dirty="0" smtClean="0">
                <a:ln>
                  <a:noFill/>
                </a:ln>
                <a:solidFill>
                  <a:schemeClr val="tx1"/>
                </a:solidFill>
                <a:effectLst/>
                <a:uLnTx/>
                <a:uFillTx/>
                <a:latin typeface="+mj-lt"/>
                <a:ea typeface="+mj-ea"/>
                <a:cs typeface="+mj-cs"/>
              </a:rPr>
            </a:br>
            <a:r>
              <a:rPr lang="en-US" sz="2000" dirty="0" smtClean="0"/>
              <a:t>Congratulations to the class of 2013! </a:t>
            </a:r>
            <a:endParaRPr kumimoji="0" lang="en-US" sz="20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xmlns:p14="http://schemas.microsoft.com/office/powerpoint/2010/main" advClick="0" advTm="7000"/>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pic>
        <p:nvPicPr>
          <p:cNvPr id="81922" name="Picture 3" descr="brochure_1708"/>
          <p:cNvPicPr>
            <a:picLocks noGrp="1" noChangeAspect="1" noChangeArrowheads="1"/>
          </p:cNvPicPr>
          <p:nvPr>
            <p:ph/>
          </p:nvPr>
        </p:nvPicPr>
        <p:blipFill>
          <a:blip r:embed="rId4"/>
          <a:srcRect/>
          <a:stretch>
            <a:fillRect/>
          </a:stretch>
        </p:blipFill>
        <p:spPr>
          <a:xfrm>
            <a:off x="685800" y="760413"/>
            <a:ext cx="7772400" cy="5183187"/>
          </a:xfrm>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116815"/>
            <a:ext cx="7158368" cy="2923878"/>
          </a:xfrm>
          <a:prstGeom prst="rect">
            <a:avLst/>
          </a:prstGeom>
        </p:spPr>
        <p:txBody>
          <a:bodyPr wrap="square" anchor="t">
            <a:spAutoFit/>
          </a:bodyPr>
          <a:lstStyle/>
          <a:p>
            <a:r>
              <a:rPr lang="en-US" sz="2300" dirty="0" smtClean="0">
                <a:latin typeface="Arial"/>
                <a:cs typeface="Arial"/>
              </a:rPr>
              <a:t>Be appreciative of the opportunities afforded to you at this wonderful institution. Its history...past and present...are special. </a:t>
            </a:r>
          </a:p>
          <a:p>
            <a:endParaRPr lang="en-US" sz="2300" dirty="0" smtClean="0">
              <a:latin typeface="Arial"/>
              <a:cs typeface="Arial"/>
            </a:endParaRPr>
          </a:p>
          <a:p>
            <a:r>
              <a:rPr lang="en-US" sz="2300" dirty="0" smtClean="0">
                <a:latin typeface="Arial"/>
                <a:cs typeface="Arial"/>
              </a:rPr>
              <a:t>You are a part of the family of CLA. Be proud of that heritage.</a:t>
            </a:r>
          </a:p>
          <a:p>
            <a:pPr algn="r"/>
            <a:r>
              <a:rPr lang="en-US" sz="2300" dirty="0" smtClean="0">
                <a:latin typeface="Arial"/>
                <a:ea typeface="Arial" pitchFamily="-105" charset="0"/>
                <a:cs typeface="Arial"/>
              </a:rPr>
              <a:t>– </a:t>
            </a:r>
            <a:r>
              <a:rPr lang="en-US" sz="2300" dirty="0" smtClean="0">
                <a:latin typeface="Arial"/>
                <a:cs typeface="Arial"/>
              </a:rPr>
              <a:t>Kathryn Anderson </a:t>
            </a:r>
            <a:br>
              <a:rPr lang="en-US" sz="2300" dirty="0" smtClean="0">
                <a:latin typeface="Arial"/>
                <a:cs typeface="Arial"/>
              </a:rPr>
            </a:br>
            <a:r>
              <a:rPr lang="en-US" sz="2300" i="1" dirty="0" smtClean="0">
                <a:latin typeface="Arial"/>
                <a:cs typeface="Arial"/>
              </a:rPr>
              <a:t>'66 Sociology</a:t>
            </a:r>
            <a:endParaRPr lang="en-US" sz="2300" i="1" dirty="0" smtClean="0">
              <a:latin typeface="Arial"/>
              <a:ea typeface="Arial" pitchFamily="-105" charset="0"/>
              <a:cs typeface="Arial"/>
            </a:endParaRPr>
          </a:p>
        </p:txBody>
      </p:sp>
    </p:spTree>
  </p:cSld>
  <p:clrMapOvr>
    <a:masterClrMapping/>
  </p:clrMapOvr>
  <p:transition xmlns:p14="http://schemas.microsoft.com/office/powerpoint/2010/main" advClick="0" advTm="800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0023" y="2225105"/>
            <a:ext cx="7449360" cy="2123658"/>
          </a:xfrm>
          <a:prstGeom prst="rect">
            <a:avLst/>
          </a:prstGeom>
        </p:spPr>
        <p:txBody>
          <a:bodyPr wrap="square" anchor="t">
            <a:spAutoFit/>
          </a:bodyPr>
          <a:lstStyle/>
          <a:p>
            <a:pPr algn="ctr"/>
            <a:r>
              <a:rPr lang="en-US" sz="4400" dirty="0" err="1" smtClean="0">
                <a:latin typeface="+mj-lt"/>
              </a:rPr>
              <a:t>Nafiz</a:t>
            </a:r>
            <a:r>
              <a:rPr lang="en-US" sz="4400" dirty="0" smtClean="0">
                <a:latin typeface="+mj-lt"/>
              </a:rPr>
              <a:t> </a:t>
            </a:r>
            <a:r>
              <a:rPr lang="en-US" sz="4400" dirty="0" err="1" smtClean="0">
                <a:latin typeface="+mj-lt"/>
              </a:rPr>
              <a:t>Jaidye</a:t>
            </a:r>
            <a:endParaRPr lang="en-US" sz="4400" dirty="0" smtClean="0">
              <a:latin typeface="+mj-lt"/>
            </a:endParaRPr>
          </a:p>
          <a:p>
            <a:pPr algn="ctr"/>
            <a:r>
              <a:rPr lang="en-US" sz="4400" i="1" dirty="0" smtClean="0">
                <a:latin typeface="+mj-lt"/>
              </a:rPr>
              <a:t>BA Physics</a:t>
            </a:r>
          </a:p>
          <a:p>
            <a:pPr algn="ctr"/>
            <a:r>
              <a:rPr lang="en-US" sz="2400" dirty="0" smtClean="0">
                <a:latin typeface="+mj-lt"/>
              </a:rPr>
              <a:t> </a:t>
            </a:r>
          </a:p>
          <a:p>
            <a:pPr algn="ctr"/>
            <a:r>
              <a:rPr lang="en-US" sz="2000" dirty="0" smtClean="0"/>
              <a:t>Congratulations to the class of 2013! </a:t>
            </a:r>
            <a:endParaRPr lang="en-US" sz="2000" i="1" dirty="0" smtClean="0">
              <a:latin typeface="+mj-lt"/>
              <a:ea typeface="Arial" pitchFamily="-105" charset="0"/>
              <a:cs typeface="Arial"/>
            </a:endParaRPr>
          </a:p>
        </p:txBody>
      </p:sp>
    </p:spTree>
  </p:cSld>
  <p:clrMapOvr>
    <a:masterClrMapping/>
  </p:clrMapOvr>
  <p:transition xmlns:p14="http://schemas.microsoft.com/office/powerpoint/2010/main" advClick="0" advTm="7000"/>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116815"/>
            <a:ext cx="7158368" cy="3354765"/>
          </a:xfrm>
          <a:prstGeom prst="rect">
            <a:avLst/>
          </a:prstGeom>
        </p:spPr>
        <p:txBody>
          <a:bodyPr wrap="square" anchor="t">
            <a:spAutoFit/>
          </a:bodyPr>
          <a:lstStyle/>
          <a:p>
            <a:pPr algn="ctr"/>
            <a:r>
              <a:rPr lang="en-US" sz="4400" dirty="0" smtClean="0">
                <a:latin typeface="+mj-lt"/>
              </a:rPr>
              <a:t>Stephanie Ann </a:t>
            </a:r>
            <a:r>
              <a:rPr lang="en-US" sz="4400" dirty="0" err="1" smtClean="0">
                <a:latin typeface="+mj-lt"/>
              </a:rPr>
              <a:t>Kalmon</a:t>
            </a:r>
            <a:endParaRPr lang="en-US" sz="4400" dirty="0" smtClean="0">
              <a:latin typeface="+mj-lt"/>
            </a:endParaRPr>
          </a:p>
          <a:p>
            <a:pPr algn="ctr"/>
            <a:r>
              <a:rPr lang="en-US" sz="4400" i="1" dirty="0" smtClean="0">
                <a:latin typeface="+mj-lt"/>
              </a:rPr>
              <a:t>BA Asian Languages &amp; Literature</a:t>
            </a:r>
          </a:p>
          <a:p>
            <a:pPr algn="ctr"/>
            <a:endParaRPr lang="en-US" sz="4400" i="1" dirty="0" smtClean="0">
              <a:latin typeface="+mj-lt"/>
            </a:endParaRPr>
          </a:p>
          <a:p>
            <a:pPr algn="ctr"/>
            <a:r>
              <a:rPr lang="en-US" dirty="0" smtClean="0"/>
              <a:t>Thank you so much to my husband</a:t>
            </a:r>
            <a:r>
              <a:rPr lang="en-US" dirty="0" smtClean="0"/>
              <a:t>, our families </a:t>
            </a:r>
            <a:r>
              <a:rPr lang="en-US" dirty="0" smtClean="0"/>
              <a:t>and UMN's ALL dept</a:t>
            </a:r>
            <a:r>
              <a:rPr lang="en-US" dirty="0" smtClean="0"/>
              <a:t>. </a:t>
            </a:r>
            <a:r>
              <a:rPr lang="en-US" dirty="0" smtClean="0"/>
              <a:t>for the incredible support in reaching my academic and career goals!! </a:t>
            </a:r>
            <a:endParaRPr lang="en-US" i="1" dirty="0" smtClean="0">
              <a:latin typeface="+mj-lt"/>
              <a:ea typeface="Arial" pitchFamily="-105" charset="0"/>
              <a:cs typeface="Arial"/>
            </a:endParaRPr>
          </a:p>
        </p:txBody>
      </p:sp>
    </p:spTree>
  </p:cSld>
  <p:clrMapOvr>
    <a:masterClrMapping/>
  </p:clrMapOvr>
  <p:transition xmlns:p14="http://schemas.microsoft.com/office/powerpoint/2010/main" advClick="0" advTm="7000"/>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34818"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34819" name="Picture 4" descr="060708_6969"/>
          <p:cNvPicPr>
            <a:picLocks noChangeAspect="1" noChangeArrowheads="1"/>
          </p:cNvPicPr>
          <p:nvPr/>
        </p:nvPicPr>
        <p:blipFill>
          <a:blip r:embed="rId4"/>
          <a:srcRect/>
          <a:stretch>
            <a:fillRect/>
          </a:stretch>
        </p:blipFill>
        <p:spPr bwMode="auto">
          <a:xfrm>
            <a:off x="685800" y="1295400"/>
            <a:ext cx="7772400" cy="4133850"/>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57500"/>
            <a:ext cx="8229600" cy="1143000"/>
          </a:xfrm>
        </p:spPr>
        <p:txBody>
          <a:bodyPr>
            <a:normAutofit fontScale="90000"/>
          </a:bodyPr>
          <a:lstStyle/>
          <a:p>
            <a:r>
              <a:rPr lang="en-US" sz="4889" dirty="0" smtClean="0"/>
              <a:t>Anna </a:t>
            </a:r>
            <a:r>
              <a:rPr lang="en-US" sz="4889" dirty="0" err="1" smtClean="0"/>
              <a:t>Lalia</a:t>
            </a:r>
            <a:r>
              <a:rPr lang="en-US" sz="4889" dirty="0" smtClean="0"/>
              <a:t> </a:t>
            </a:r>
            <a:r>
              <a:rPr lang="en-US" sz="4889" dirty="0" err="1" smtClean="0"/>
              <a:t>Kamsin</a:t>
            </a:r>
            <a:r>
              <a:rPr lang="en-US" sz="4889" dirty="0" smtClean="0"/>
              <a:t/>
            </a:r>
            <a:br>
              <a:rPr lang="en-US" sz="4889" dirty="0" smtClean="0"/>
            </a:br>
            <a:r>
              <a:rPr lang="en-US" sz="4889" i="1" dirty="0" smtClean="0"/>
              <a:t>BA Physiology</a:t>
            </a:r>
            <a:r>
              <a:rPr lang="en-US" dirty="0" smtClean="0"/>
              <a:t/>
            </a:r>
            <a:br>
              <a:rPr lang="en-US" dirty="0" smtClean="0"/>
            </a:br>
            <a:r>
              <a:rPr lang="en-US" dirty="0" smtClean="0"/>
              <a:t> </a:t>
            </a:r>
            <a:br>
              <a:rPr lang="en-US" dirty="0" smtClean="0"/>
            </a:br>
            <a:r>
              <a:rPr lang="en-US" sz="2000" dirty="0" smtClean="0"/>
              <a:t>Congratulations and great job to all seniors! Thank you Mom for all your support! </a:t>
            </a:r>
            <a:endParaRPr lang="en-US" sz="2222" i="1" dirty="0"/>
          </a:p>
        </p:txBody>
      </p:sp>
    </p:spTree>
  </p:cSld>
  <p:clrMapOvr>
    <a:masterClrMapping/>
  </p:clrMapOvr>
  <p:transition xmlns:p14="http://schemas.microsoft.com/office/powerpoint/2010/main" advClick="0" advTm="7000"/>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87043" name="Picture 4" descr="DSC_1584"/>
          <p:cNvPicPr>
            <a:picLocks noChangeAspect="1" noChangeArrowheads="1"/>
          </p:cNvPicPr>
          <p:nvPr/>
        </p:nvPicPr>
        <p:blipFill>
          <a:blip r:embed="rId4"/>
          <a:srcRect/>
          <a:stretch>
            <a:fillRect/>
          </a:stretch>
        </p:blipFill>
        <p:spPr bwMode="auto">
          <a:xfrm>
            <a:off x="685800" y="762000"/>
            <a:ext cx="7772400" cy="5168900"/>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116815"/>
            <a:ext cx="7158368" cy="1508105"/>
          </a:xfrm>
          <a:prstGeom prst="rect">
            <a:avLst/>
          </a:prstGeom>
        </p:spPr>
        <p:txBody>
          <a:bodyPr wrap="square" anchor="t">
            <a:spAutoFit/>
          </a:bodyPr>
          <a:lstStyle/>
          <a:p>
            <a:r>
              <a:rPr lang="en-US" sz="2300" dirty="0" smtClean="0">
                <a:latin typeface="Arial"/>
                <a:cs typeface="Arial"/>
              </a:rPr>
              <a:t>Cherish the unexpected – seek it out! You will then find the value of a liberal arts education.</a:t>
            </a:r>
          </a:p>
          <a:p>
            <a:pPr algn="r"/>
            <a:r>
              <a:rPr lang="en-US" sz="2300" dirty="0" smtClean="0">
                <a:latin typeface="Arial"/>
                <a:ea typeface="Arial" pitchFamily="-105" charset="0"/>
                <a:cs typeface="Arial"/>
              </a:rPr>
              <a:t>– </a:t>
            </a:r>
            <a:r>
              <a:rPr lang="en-US" sz="2300" dirty="0" smtClean="0">
                <a:latin typeface="Arial"/>
                <a:cs typeface="Arial"/>
              </a:rPr>
              <a:t>Mike </a:t>
            </a:r>
            <a:r>
              <a:rPr lang="en-US" sz="2300" dirty="0" err="1" smtClean="0">
                <a:latin typeface="Arial"/>
                <a:cs typeface="Arial"/>
              </a:rPr>
              <a:t>Dardis</a:t>
            </a:r>
            <a:endParaRPr lang="en-US" sz="2300" dirty="0" smtClean="0">
              <a:latin typeface="Arial"/>
              <a:cs typeface="Arial"/>
            </a:endParaRPr>
          </a:p>
          <a:p>
            <a:pPr algn="r"/>
            <a:r>
              <a:rPr lang="en-US" sz="2300" i="1" dirty="0" smtClean="0">
                <a:latin typeface="Arial"/>
                <a:ea typeface="Arial" pitchFamily="-105" charset="0"/>
                <a:cs typeface="Arial"/>
              </a:rPr>
              <a:t>History, Geography, Business</a:t>
            </a:r>
          </a:p>
        </p:txBody>
      </p:sp>
    </p:spTree>
  </p:cSld>
  <p:clrMapOvr>
    <a:masterClrMapping/>
  </p:clrMapOvr>
  <p:transition xmlns:p14="http://schemas.microsoft.com/office/powerpoint/2010/main" advClick="0" advTm="7000"/>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6451" y="2550603"/>
            <a:ext cx="4119312" cy="2954655"/>
          </a:xfrm>
          <a:prstGeom prst="rect">
            <a:avLst/>
          </a:prstGeom>
          <a:noFill/>
        </p:spPr>
        <p:txBody>
          <a:bodyPr wrap="none" rtlCol="0">
            <a:spAutoFit/>
          </a:bodyPr>
          <a:lstStyle/>
          <a:p>
            <a:pPr algn="ctr"/>
            <a:r>
              <a:rPr lang="en-US" sz="4400" dirty="0" smtClean="0">
                <a:latin typeface="+mj-lt"/>
              </a:rPr>
              <a:t>Eric Zachary </a:t>
            </a:r>
            <a:r>
              <a:rPr lang="en-US" sz="4400" dirty="0" err="1" smtClean="0">
                <a:latin typeface="+mj-lt"/>
              </a:rPr>
              <a:t>Karn</a:t>
            </a:r>
            <a:endParaRPr lang="en-US" sz="4400" dirty="0" smtClean="0">
              <a:latin typeface="+mj-lt"/>
            </a:endParaRPr>
          </a:p>
          <a:p>
            <a:pPr algn="ctr"/>
            <a:r>
              <a:rPr lang="en-US" sz="4400" i="1" dirty="0" smtClean="0">
                <a:latin typeface="+mj-lt"/>
              </a:rPr>
              <a:t>BA Mathematics</a:t>
            </a:r>
          </a:p>
          <a:p>
            <a:pPr algn="ctr"/>
            <a:endParaRPr lang="en-US" sz="4400" i="1" dirty="0" smtClean="0">
              <a:latin typeface="+mj-lt"/>
            </a:endParaRPr>
          </a:p>
          <a:p>
            <a:pPr algn="ctr"/>
            <a:r>
              <a:rPr lang="en-US" dirty="0" smtClean="0"/>
              <a:t>I couldn't have done it without my family.</a:t>
            </a:r>
            <a:br>
              <a:rPr lang="en-US" dirty="0" smtClean="0"/>
            </a:br>
            <a:r>
              <a:rPr lang="en-US" dirty="0" smtClean="0"/>
              <a:t>Glad I kept my eyes on the prize. </a:t>
            </a:r>
            <a:endParaRPr lang="en-US" i="1" dirty="0" smtClean="0">
              <a:latin typeface="+mj-lt"/>
            </a:endParaRPr>
          </a:p>
          <a:p>
            <a:endParaRPr lang="en-US" i="1" dirty="0"/>
          </a:p>
        </p:txBody>
      </p:sp>
    </p:spTree>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xmlns:p14="http://schemas.microsoft.com/office/powerpoint/2010/main" spd="slow" advClick="0" advTm="700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57500"/>
            <a:ext cx="8229600" cy="1143000"/>
          </a:xfrm>
        </p:spPr>
        <p:txBody>
          <a:bodyPr>
            <a:noAutofit/>
          </a:bodyPr>
          <a:lstStyle/>
          <a:p>
            <a:r>
              <a:rPr lang="en-US" dirty="0" smtClean="0"/>
              <a:t>Lauren Yon-</a:t>
            </a:r>
            <a:r>
              <a:rPr lang="en-US" dirty="0" err="1"/>
              <a:t>S</a:t>
            </a:r>
            <a:r>
              <a:rPr lang="en-US" dirty="0" err="1" smtClean="0"/>
              <a:t>oo</a:t>
            </a:r>
            <a:r>
              <a:rPr lang="en-US" dirty="0" smtClean="0"/>
              <a:t> Kim</a:t>
            </a:r>
            <a:br>
              <a:rPr lang="en-US" dirty="0" smtClean="0"/>
            </a:br>
            <a:r>
              <a:rPr lang="en-US" i="1" dirty="0" smtClean="0"/>
              <a:t>BA</a:t>
            </a:r>
            <a:r>
              <a:rPr lang="en-US" dirty="0" smtClean="0"/>
              <a:t> </a:t>
            </a:r>
            <a:r>
              <a:rPr lang="en-US" i="1" dirty="0" smtClean="0"/>
              <a:t>Global Studies</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br>
              <a:rPr lang="en-US" dirty="0" smtClean="0"/>
            </a:br>
            <a:r>
              <a:rPr lang="en-US" i="1" dirty="0" smtClean="0"/>
              <a:t>High Distinction</a:t>
            </a:r>
            <a:r>
              <a:rPr lang="en-US" dirty="0" smtClean="0"/>
              <a:t> </a:t>
            </a:r>
            <a:br>
              <a:rPr lang="en-US" dirty="0" smtClean="0"/>
            </a:br>
            <a:r>
              <a:rPr lang="en-US" i="1" dirty="0" smtClean="0"/>
              <a:t>summa cum laude</a:t>
            </a:r>
            <a:r>
              <a:rPr lang="en-US" dirty="0" smtClean="0"/>
              <a:t> </a:t>
            </a:r>
            <a:r>
              <a:rPr lang="en-US" i="1" dirty="0" smtClean="0"/>
              <a:t> </a:t>
            </a:r>
            <a:r>
              <a:rPr lang="en-US" dirty="0" smtClean="0"/>
              <a:t> </a:t>
            </a:r>
            <a:br>
              <a:rPr lang="en-US" dirty="0" smtClean="0"/>
            </a:br>
            <a:r>
              <a:rPr lang="en-US" dirty="0" smtClean="0"/>
              <a:t/>
            </a:r>
            <a:br>
              <a:rPr lang="en-US" dirty="0" smtClean="0"/>
            </a:br>
            <a:r>
              <a:rPr lang="en-US" sz="1800" dirty="0" smtClean="0"/>
              <a:t>Thanks Dad and Mom for all the support not only financial but also emotional one! Thanks friends for being there. I Love you so much!   </a:t>
            </a:r>
            <a:endParaRPr lang="en-US" sz="1800" dirty="0"/>
          </a:p>
        </p:txBody>
      </p:sp>
    </p:spTree>
    <p:extLst>
      <p:ext uri="{BB962C8B-B14F-4D97-AF65-F5344CB8AC3E}">
        <p14:creationId xmlns:p14="http://schemas.microsoft.com/office/powerpoint/2010/main" val="176571326"/>
      </p:ext>
    </p:extLst>
  </p:cSld>
  <p:clrMapOvr>
    <a:masterClrMapping/>
  </p:clrMapOvr>
  <p:transition xmlns:p14="http://schemas.microsoft.com/office/powerpoint/2010/main" advClick="0" advTm="7000"/>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550277"/>
            <a:ext cx="7158368" cy="1815882"/>
          </a:xfrm>
          <a:prstGeom prst="rect">
            <a:avLst/>
          </a:prstGeom>
        </p:spPr>
        <p:txBody>
          <a:bodyPr wrap="square" anchor="t">
            <a:spAutoFit/>
          </a:bodyPr>
          <a:lstStyle/>
          <a:p>
            <a:pPr algn="ctr"/>
            <a:r>
              <a:rPr lang="en-US" sz="4400" dirty="0" err="1" smtClean="0">
                <a:latin typeface="+mj-lt"/>
              </a:rPr>
              <a:t>SangAh</a:t>
            </a:r>
            <a:r>
              <a:rPr lang="en-US" sz="4400" dirty="0" smtClean="0">
                <a:latin typeface="+mj-lt"/>
              </a:rPr>
              <a:t> Kim</a:t>
            </a:r>
          </a:p>
          <a:p>
            <a:pPr algn="ctr"/>
            <a:r>
              <a:rPr lang="en-US" sz="4400" i="1" dirty="0" smtClean="0">
                <a:latin typeface="+mj-lt"/>
              </a:rPr>
              <a:t>BA Communication Studies  </a:t>
            </a:r>
            <a:endParaRPr lang="en-US" sz="4400" dirty="0" smtClean="0">
              <a:latin typeface="+mj-lt"/>
            </a:endParaRPr>
          </a:p>
          <a:p>
            <a:pPr algn="ctr"/>
            <a:r>
              <a:rPr lang="en-US" sz="2400" i="1" dirty="0" smtClean="0">
                <a:latin typeface="+mj-lt"/>
              </a:rPr>
              <a:t> </a:t>
            </a:r>
            <a:r>
              <a:rPr lang="en-US" sz="2400" dirty="0" smtClean="0">
                <a:latin typeface="+mj-lt"/>
              </a:rPr>
              <a:t> </a:t>
            </a:r>
          </a:p>
        </p:txBody>
      </p:sp>
    </p:spTree>
  </p:cSld>
  <p:clrMapOvr>
    <a:masterClrMapping/>
  </p:clrMapOvr>
  <p:transition xmlns:p14="http://schemas.microsoft.com/office/powerpoint/2010/main" advClick="0" advTm="7000"/>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990218"/>
            <a:ext cx="8229600" cy="1143000"/>
          </a:xfrm>
        </p:spPr>
        <p:txBody>
          <a:bodyPr>
            <a:normAutofit fontScale="90000"/>
          </a:bodyPr>
          <a:lstStyle/>
          <a:p>
            <a:r>
              <a:rPr lang="en-US" sz="4889" dirty="0" smtClean="0"/>
              <a:t>Ryan Michael </a:t>
            </a:r>
            <a:r>
              <a:rPr lang="en-US" sz="4889" dirty="0" err="1" smtClean="0"/>
              <a:t>Kosek</a:t>
            </a:r>
            <a:r>
              <a:rPr lang="en-US" sz="4889" dirty="0" smtClean="0"/>
              <a:t/>
            </a:r>
            <a:br>
              <a:rPr lang="en-US" sz="4889" dirty="0" smtClean="0"/>
            </a:br>
            <a:r>
              <a:rPr lang="en-US" sz="4889" i="1" dirty="0" smtClean="0"/>
              <a:t>BA Biology, Society, &amp; Environment</a:t>
            </a:r>
            <a:r>
              <a:rPr lang="en-US" dirty="0" smtClean="0"/>
              <a:t/>
            </a:r>
            <a:br>
              <a:rPr lang="en-US" dirty="0" smtClean="0"/>
            </a:br>
            <a:r>
              <a:rPr lang="en-US" dirty="0" smtClean="0"/>
              <a:t> </a:t>
            </a:r>
            <a:r>
              <a:rPr lang="en-US" sz="2222" dirty="0" smtClean="0"/>
              <a:t> </a:t>
            </a:r>
            <a:br>
              <a:rPr lang="en-US" sz="2222" dirty="0" smtClean="0"/>
            </a:br>
            <a:r>
              <a:rPr lang="en-US" sz="2000" dirty="0" smtClean="0"/>
              <a:t>Thanks Mom and Dad! </a:t>
            </a:r>
            <a:endParaRPr lang="en-US" sz="2222" dirty="0"/>
          </a:p>
        </p:txBody>
      </p:sp>
    </p:spTree>
  </p:cSld>
  <p:clrMapOvr>
    <a:masterClrMapping/>
  </p:clrMapOvr>
  <p:transition xmlns:p14="http://schemas.microsoft.com/office/powerpoint/2010/main" advClick="0" advTm="7000"/>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89091" name="Picture 6" descr="050608_5838_v2"/>
          <p:cNvPicPr>
            <a:picLocks noChangeAspect="1" noChangeArrowheads="1"/>
          </p:cNvPicPr>
          <p:nvPr/>
        </p:nvPicPr>
        <p:blipFill>
          <a:blip r:embed="rId4"/>
          <a:srcRect/>
          <a:stretch>
            <a:fillRect/>
          </a:stretch>
        </p:blipFill>
        <p:spPr bwMode="auto">
          <a:xfrm>
            <a:off x="685800" y="838200"/>
            <a:ext cx="7772400" cy="5068888"/>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116815"/>
            <a:ext cx="7158368" cy="2569935"/>
          </a:xfrm>
          <a:prstGeom prst="rect">
            <a:avLst/>
          </a:prstGeom>
        </p:spPr>
        <p:txBody>
          <a:bodyPr wrap="square" anchor="t">
            <a:spAutoFit/>
          </a:bodyPr>
          <a:lstStyle/>
          <a:p>
            <a:r>
              <a:rPr lang="en-US" sz="2300" dirty="0" smtClean="0">
                <a:latin typeface="Arial"/>
                <a:cs typeface="Arial"/>
              </a:rPr>
              <a:t>Remember...it is not only about what you've learned while in college but also who you've become </a:t>
            </a:r>
            <a:r>
              <a:rPr lang="en-US" sz="2300" dirty="0" smtClean="0">
                <a:latin typeface="Arial"/>
                <a:ea typeface="Arial" pitchFamily="-105" charset="0"/>
                <a:cs typeface="Arial"/>
              </a:rPr>
              <a:t>– </a:t>
            </a:r>
            <a:r>
              <a:rPr lang="en-US" sz="2300" dirty="0" smtClean="0">
                <a:latin typeface="Arial"/>
                <a:cs typeface="Arial"/>
              </a:rPr>
              <a:t>as a friend, a citizen of the world, and, most of all, as a person. Be the best you can be, follow your passion, and be kind to yourself and others.</a:t>
            </a:r>
          </a:p>
          <a:p>
            <a:pPr algn="r"/>
            <a:r>
              <a:rPr lang="en-US" sz="2300" dirty="0" smtClean="0">
                <a:latin typeface="Arial"/>
                <a:ea typeface="Arial" pitchFamily="-105" charset="0"/>
                <a:cs typeface="Arial"/>
              </a:rPr>
              <a:t>– </a:t>
            </a:r>
            <a:r>
              <a:rPr lang="en-US" sz="2300" dirty="0" smtClean="0">
                <a:latin typeface="Arial"/>
                <a:cs typeface="Arial"/>
              </a:rPr>
              <a:t>Mary </a:t>
            </a:r>
            <a:r>
              <a:rPr lang="en-US" sz="2300" dirty="0" err="1" smtClean="0">
                <a:latin typeface="Arial"/>
                <a:cs typeface="Arial"/>
              </a:rPr>
              <a:t>Melbo</a:t>
            </a:r>
            <a:endParaRPr lang="en-US" sz="2300" dirty="0" smtClean="0">
              <a:latin typeface="Arial"/>
              <a:cs typeface="Arial"/>
            </a:endParaRPr>
          </a:p>
          <a:p>
            <a:pPr algn="r"/>
            <a:r>
              <a:rPr lang="en-US" sz="2300" i="1" dirty="0" smtClean="0">
                <a:latin typeface="Arial"/>
                <a:ea typeface="Arial" pitchFamily="-105" charset="0"/>
                <a:cs typeface="Arial"/>
              </a:rPr>
              <a:t>'72 Psychology </a:t>
            </a:r>
          </a:p>
        </p:txBody>
      </p:sp>
    </p:spTree>
  </p:cSld>
  <p:clrMapOvr>
    <a:masterClrMapping/>
  </p:clrMapOvr>
  <p:transition xmlns:p14="http://schemas.microsoft.com/office/powerpoint/2010/main" advClick="0" advTm="8000"/>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005" y="2104802"/>
            <a:ext cx="8650237" cy="2954655"/>
          </a:xfrm>
          <a:prstGeom prst="rect">
            <a:avLst/>
          </a:prstGeom>
          <a:noFill/>
        </p:spPr>
        <p:txBody>
          <a:bodyPr wrap="square" rtlCol="0">
            <a:spAutoFit/>
          </a:bodyPr>
          <a:lstStyle/>
          <a:p>
            <a:pPr algn="ctr"/>
            <a:r>
              <a:rPr lang="en-US" sz="4400" dirty="0" smtClean="0">
                <a:latin typeface="+mj-lt"/>
              </a:rPr>
              <a:t>David Roberts Kraft</a:t>
            </a:r>
          </a:p>
          <a:p>
            <a:pPr algn="ctr"/>
            <a:r>
              <a:rPr lang="en-US" sz="4400" i="1" dirty="0" smtClean="0">
                <a:latin typeface="+mj-lt"/>
              </a:rPr>
              <a:t>BA Communication Studies</a:t>
            </a:r>
          </a:p>
          <a:p>
            <a:pPr algn="ctr"/>
            <a:endParaRPr lang="en-US" sz="4400" i="1" dirty="0" smtClean="0">
              <a:latin typeface="+mj-lt"/>
            </a:endParaRPr>
          </a:p>
          <a:p>
            <a:pPr algn="ctr"/>
            <a:r>
              <a:rPr lang="en-US" dirty="0" smtClean="0"/>
              <a:t>I'm grateful to have the support of friends and family as I move onto new horizons! My thanks also go out to faculty that believed in me! </a:t>
            </a:r>
            <a:endParaRPr lang="en-US" dirty="0" smtClean="0">
              <a:latin typeface="+mj-lt"/>
            </a:endParaRP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xmlns:p14="http://schemas.microsoft.com/office/powerpoint/2010/main" spd="slow" advClick="0" advTm="7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541647"/>
            <a:ext cx="7158368" cy="1862048"/>
          </a:xfrm>
          <a:prstGeom prst="rect">
            <a:avLst/>
          </a:prstGeom>
        </p:spPr>
        <p:txBody>
          <a:bodyPr wrap="square">
            <a:spAutoFit/>
          </a:bodyPr>
          <a:lstStyle/>
          <a:p>
            <a:r>
              <a:rPr lang="en-US" sz="2300" dirty="0" smtClean="0">
                <a:latin typeface="Ariel"/>
                <a:cs typeface="Ariel"/>
              </a:rPr>
              <a:t>Congratulations seniors! My hope is that you won't be afraid to get your hands dirty and follow your heart, because this is where the adventure really starts! </a:t>
            </a:r>
          </a:p>
          <a:p>
            <a:pPr algn="r"/>
            <a:r>
              <a:rPr lang="en-US" sz="2300" dirty="0" smtClean="0">
                <a:latin typeface="Arial" pitchFamily="-105" charset="0"/>
                <a:ea typeface="Arial" pitchFamily="-105" charset="0"/>
                <a:cs typeface="Arial" pitchFamily="-105" charset="0"/>
              </a:rPr>
              <a:t>– </a:t>
            </a:r>
            <a:r>
              <a:rPr lang="en-US" sz="2300" dirty="0" smtClean="0">
                <a:latin typeface="Ariel"/>
                <a:cs typeface="Ariel"/>
              </a:rPr>
              <a:t>Carolina </a:t>
            </a:r>
            <a:br>
              <a:rPr lang="en-US" sz="2300" dirty="0" smtClean="0">
                <a:latin typeface="Ariel"/>
                <a:cs typeface="Ariel"/>
              </a:rPr>
            </a:br>
            <a:r>
              <a:rPr lang="en-US" sz="2300" i="1" dirty="0" smtClean="0">
                <a:latin typeface="Ariel"/>
                <a:cs typeface="Ariel"/>
              </a:rPr>
              <a:t> '08 Spanish Studies</a:t>
            </a:r>
            <a:endParaRPr lang="en-US" sz="2300" i="1" dirty="0" smtClean="0">
              <a:latin typeface="Arial" pitchFamily="-105" charset="0"/>
              <a:ea typeface="Arial" pitchFamily="-105" charset="0"/>
              <a:cs typeface="Arial" pitchFamily="-105" charset="0"/>
            </a:endParaRPr>
          </a:p>
        </p:txBody>
      </p:sp>
    </p:spTree>
  </p:cSld>
  <p:clrMapOvr>
    <a:masterClrMapping/>
  </p:clrMapOvr>
  <p:transition xmlns:p14="http://schemas.microsoft.com/office/powerpoint/2010/main" advClick="0" advTm="8000"/>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980217"/>
            <a:ext cx="8229600" cy="1143000"/>
          </a:xfrm>
        </p:spPr>
        <p:txBody>
          <a:bodyPr>
            <a:normAutofit fontScale="90000"/>
          </a:bodyPr>
          <a:lstStyle/>
          <a:p>
            <a:r>
              <a:rPr lang="en-US" sz="4889" dirty="0" smtClean="0"/>
              <a:t>Laura Elizabeth </a:t>
            </a:r>
            <a:r>
              <a:rPr lang="en-US" sz="4889" dirty="0" err="1" smtClean="0"/>
              <a:t>Kreft</a:t>
            </a:r>
            <a:r>
              <a:rPr lang="en-US" sz="4889" dirty="0" smtClean="0"/>
              <a:t/>
            </a:r>
            <a:br>
              <a:rPr lang="en-US" sz="4889" dirty="0" smtClean="0"/>
            </a:br>
            <a:r>
              <a:rPr lang="en-US" sz="4889" i="1" dirty="0" smtClean="0"/>
              <a:t>BA Communication Studies</a:t>
            </a:r>
            <a:r>
              <a:rPr lang="en-US" sz="4000" i="1" dirty="0" smtClean="0"/>
              <a:t/>
            </a:r>
            <a:br>
              <a:rPr lang="en-US" sz="4000" i="1" dirty="0" smtClean="0"/>
            </a:br>
            <a:r>
              <a:rPr lang="en-US" sz="4000" i="1" dirty="0" smtClean="0"/>
              <a:t> </a:t>
            </a:r>
            <a:r>
              <a:rPr lang="en-US" sz="2222" dirty="0" smtClean="0"/>
              <a:t/>
            </a:r>
            <a:br>
              <a:rPr lang="en-US" sz="2222" dirty="0" smtClean="0"/>
            </a:br>
            <a:r>
              <a:rPr lang="en-US" sz="2222" i="1" dirty="0" smtClean="0"/>
              <a:t> </a:t>
            </a:r>
            <a:r>
              <a:rPr lang="en-US" sz="2000" dirty="0" smtClean="0"/>
              <a:t>A big "Thank You" to my beautiful mother for making everything possible in my life! </a:t>
            </a:r>
            <a:endParaRPr lang="en-US" sz="2222" i="1" dirty="0"/>
          </a:p>
        </p:txBody>
      </p:sp>
    </p:spTree>
  </p:cSld>
  <p:clrMapOvr>
    <a:masterClrMapping/>
  </p:clrMapOvr>
  <p:transition xmlns:p14="http://schemas.microsoft.com/office/powerpoint/2010/main" advClick="0" advTm="7000"/>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0996" y="2330937"/>
            <a:ext cx="8152989" cy="2369880"/>
          </a:xfrm>
          <a:prstGeom prst="rect">
            <a:avLst/>
          </a:prstGeom>
        </p:spPr>
        <p:txBody>
          <a:bodyPr wrap="square" anchor="t">
            <a:spAutoFit/>
          </a:bodyPr>
          <a:lstStyle/>
          <a:p>
            <a:pPr algn="ctr"/>
            <a:r>
              <a:rPr lang="en-US" sz="4400" dirty="0" smtClean="0">
                <a:latin typeface="+mj-lt"/>
              </a:rPr>
              <a:t>Taylor Marie </a:t>
            </a:r>
            <a:r>
              <a:rPr lang="en-US" sz="4400" dirty="0" err="1" smtClean="0">
                <a:latin typeface="+mj-lt"/>
              </a:rPr>
              <a:t>Kuchera</a:t>
            </a:r>
            <a:endParaRPr lang="en-US" sz="4400" dirty="0" smtClean="0">
              <a:latin typeface="+mj-lt"/>
            </a:endParaRPr>
          </a:p>
          <a:p>
            <a:pPr algn="ctr"/>
            <a:r>
              <a:rPr lang="en-US" sz="4400" i="1" dirty="0" smtClean="0">
                <a:latin typeface="+mj-lt"/>
              </a:rPr>
              <a:t>BA Communication Studies</a:t>
            </a:r>
            <a:endParaRPr lang="en-US" sz="4000" i="1" dirty="0" smtClean="0">
              <a:latin typeface="+mj-lt"/>
            </a:endParaRPr>
          </a:p>
          <a:p>
            <a:pPr algn="ctr"/>
            <a:r>
              <a:rPr lang="en-US" sz="4000" i="1" dirty="0" smtClean="0">
                <a:latin typeface="+mj-lt"/>
              </a:rPr>
              <a:t> </a:t>
            </a:r>
            <a:r>
              <a:rPr lang="en-US" sz="2000" dirty="0" smtClean="0">
                <a:latin typeface="+mj-lt"/>
              </a:rPr>
              <a:t> </a:t>
            </a:r>
          </a:p>
          <a:p>
            <a:pPr algn="ctr"/>
            <a:r>
              <a:rPr lang="en-US" sz="2000" dirty="0" smtClean="0">
                <a:latin typeface="+mj-lt"/>
              </a:rPr>
              <a:t>Congratulations, Gophers!!</a:t>
            </a:r>
            <a:endParaRPr lang="en-US" sz="2000" i="1" dirty="0" smtClean="0">
              <a:latin typeface="+mj-lt"/>
              <a:ea typeface="Arial" pitchFamily="-105" charset="0"/>
              <a:cs typeface="Arial"/>
            </a:endParaRPr>
          </a:p>
        </p:txBody>
      </p:sp>
    </p:spTree>
  </p:cSld>
  <p:clrMapOvr>
    <a:masterClrMapping/>
  </p:clrMapOvr>
  <p:transition xmlns:p14="http://schemas.microsoft.com/office/powerpoint/2010/main" advClick="0" advTm="7000"/>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93186"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93187" name="Picture 4" descr="IMG_9632"/>
          <p:cNvPicPr>
            <a:picLocks noChangeAspect="1" noChangeArrowheads="1"/>
          </p:cNvPicPr>
          <p:nvPr/>
        </p:nvPicPr>
        <p:blipFill>
          <a:blip r:embed="rId4"/>
          <a:srcRect/>
          <a:stretch>
            <a:fillRect/>
          </a:stretch>
        </p:blipFill>
        <p:spPr bwMode="auto">
          <a:xfrm>
            <a:off x="685800" y="762000"/>
            <a:ext cx="7772400" cy="5184775"/>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116815"/>
            <a:ext cx="7158368" cy="2569935"/>
          </a:xfrm>
          <a:prstGeom prst="rect">
            <a:avLst/>
          </a:prstGeom>
        </p:spPr>
        <p:txBody>
          <a:bodyPr wrap="square" anchor="t">
            <a:spAutoFit/>
          </a:bodyPr>
          <a:lstStyle/>
          <a:p>
            <a:r>
              <a:rPr lang="en-US" sz="2300" dirty="0" smtClean="0">
                <a:latin typeface="Arial"/>
                <a:cs typeface="Arial"/>
              </a:rPr>
              <a:t>At the end of every day, even if it's been difficult, stop and think of ten things you are grateful for. They can be as small as someone smiling at you or as big as landing a new job. Having gratitude makes life much happier.</a:t>
            </a:r>
          </a:p>
          <a:p>
            <a:pPr algn="r"/>
            <a:r>
              <a:rPr lang="en-US" sz="2300" dirty="0" smtClean="0">
                <a:latin typeface="Arial"/>
                <a:ea typeface="Arial" pitchFamily="-105" charset="0"/>
                <a:cs typeface="Arial"/>
              </a:rPr>
              <a:t>– </a:t>
            </a:r>
            <a:r>
              <a:rPr lang="en-US" sz="2300" dirty="0" err="1" smtClean="0">
                <a:latin typeface="Arial"/>
                <a:cs typeface="Arial"/>
              </a:rPr>
              <a:t>Consuello</a:t>
            </a:r>
            <a:r>
              <a:rPr lang="en-US" sz="2300" dirty="0" smtClean="0">
                <a:latin typeface="Arial"/>
                <a:cs typeface="Arial"/>
              </a:rPr>
              <a:t> Smith</a:t>
            </a:r>
          </a:p>
          <a:p>
            <a:pPr algn="r"/>
            <a:r>
              <a:rPr lang="en-US" sz="2300" i="1" dirty="0" smtClean="0">
                <a:latin typeface="Arial"/>
                <a:ea typeface="Arial" pitchFamily="-105" charset="0"/>
                <a:cs typeface="Arial"/>
              </a:rPr>
              <a:t>B.A. ‘59</a:t>
            </a:r>
          </a:p>
        </p:txBody>
      </p:sp>
    </p:spTree>
  </p:cSld>
  <p:clrMapOvr>
    <a:masterClrMapping/>
  </p:clrMapOvr>
  <p:transition xmlns:p14="http://schemas.microsoft.com/office/powerpoint/2010/main" advClick="0" advTm="8000"/>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57500"/>
            <a:ext cx="8229600" cy="1143000"/>
          </a:xfrm>
        </p:spPr>
        <p:txBody>
          <a:bodyPr>
            <a:noAutofit/>
          </a:bodyPr>
          <a:lstStyle/>
          <a:p>
            <a:r>
              <a:rPr lang="en-US" dirty="0" smtClean="0"/>
              <a:t>Ezra </a:t>
            </a:r>
            <a:r>
              <a:rPr lang="en-US" dirty="0" err="1" smtClean="0"/>
              <a:t>Efome</a:t>
            </a:r>
            <a:r>
              <a:rPr lang="en-US" dirty="0" smtClean="0"/>
              <a:t> </a:t>
            </a:r>
            <a:r>
              <a:rPr lang="en-US" dirty="0" err="1" smtClean="0"/>
              <a:t>Kwame</a:t>
            </a:r>
            <a:r>
              <a:rPr lang="en-US" dirty="0" smtClean="0"/>
              <a:t/>
            </a:r>
            <a:br>
              <a:rPr lang="en-US" dirty="0" smtClean="0"/>
            </a:br>
            <a:r>
              <a:rPr lang="en-US" i="1" dirty="0" smtClean="0"/>
              <a:t>BA Biology, Society, &amp; Environment</a:t>
            </a:r>
            <a:br>
              <a:rPr lang="en-US" i="1" dirty="0" smtClean="0"/>
            </a:br>
            <a:r>
              <a:rPr lang="en-US" i="1" dirty="0" smtClean="0"/>
              <a:t/>
            </a:r>
            <a:br>
              <a:rPr lang="en-US" i="1" dirty="0" smtClean="0"/>
            </a:br>
            <a:r>
              <a:rPr lang="en-US" sz="1800" dirty="0" smtClean="0"/>
              <a:t>Thanks Mom, Dad, Wayne, all family members and Rhea. Onto more Heavenly Ventures. Amen. To God be the glory and honor and praise... MD </a:t>
            </a:r>
            <a:endParaRPr lang="en-US" sz="1800" dirty="0"/>
          </a:p>
        </p:txBody>
      </p:sp>
    </p:spTree>
  </p:cSld>
  <p:clrMapOvr>
    <a:masterClrMapping/>
  </p:clrMapOvr>
  <p:transition xmlns:p14="http://schemas.microsoft.com/office/powerpoint/2010/main" advClick="0" advTm="7000"/>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60014" y="2857500"/>
            <a:ext cx="7993969" cy="1143000"/>
          </a:xfrm>
        </p:spPr>
        <p:txBody>
          <a:bodyPr>
            <a:noAutofit/>
          </a:bodyPr>
          <a:lstStyle/>
          <a:p>
            <a:r>
              <a:rPr lang="en-US" dirty="0" smtClean="0"/>
              <a:t>Stacie Marie La </a:t>
            </a:r>
            <a:r>
              <a:rPr lang="en-US" dirty="0" err="1" smtClean="0"/>
              <a:t>Pinske</a:t>
            </a:r>
            <a:r>
              <a:rPr lang="en-US" dirty="0" smtClean="0"/>
              <a:t/>
            </a:r>
            <a:br>
              <a:rPr lang="en-US" dirty="0" smtClean="0"/>
            </a:br>
            <a:r>
              <a:rPr lang="en-US" i="1" dirty="0" smtClean="0"/>
              <a:t>BA Physiology</a:t>
            </a:r>
            <a:br>
              <a:rPr lang="en-US" i="1" dirty="0" smtClean="0"/>
            </a:br>
            <a:r>
              <a:rPr lang="en-US" i="1" dirty="0" smtClean="0"/>
              <a:t/>
            </a:r>
            <a:br>
              <a:rPr lang="en-US" i="1" dirty="0" smtClean="0"/>
            </a:br>
            <a:r>
              <a:rPr lang="en-US" sz="1800" dirty="0" smtClean="0"/>
              <a:t>Thank you to everyone for their support and encouragement! A special thank you to my parents Jeff </a:t>
            </a:r>
            <a:r>
              <a:rPr lang="en-US" sz="1800" dirty="0" err="1" smtClean="0"/>
              <a:t>LaPinske</a:t>
            </a:r>
            <a:r>
              <a:rPr lang="en-US" sz="1800" dirty="0" smtClean="0"/>
              <a:t>, and Lori and Jeff Olson. </a:t>
            </a:r>
            <a:endParaRPr lang="en-US" sz="1800" dirty="0"/>
          </a:p>
        </p:txBody>
      </p:sp>
    </p:spTree>
  </p:cSld>
  <p:clrMapOvr>
    <a:masterClrMapping/>
  </p:clrMapOvr>
  <p:transition xmlns:p14="http://schemas.microsoft.com/office/powerpoint/2010/main" advClick="0" advTm="7000"/>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570187"/>
            <a:ext cx="7158368" cy="1446550"/>
          </a:xfrm>
          <a:prstGeom prst="rect">
            <a:avLst/>
          </a:prstGeom>
        </p:spPr>
        <p:txBody>
          <a:bodyPr wrap="square" anchor="t">
            <a:spAutoFit/>
          </a:bodyPr>
          <a:lstStyle/>
          <a:p>
            <a:pPr algn="ctr"/>
            <a:r>
              <a:rPr lang="en-US" sz="4400" dirty="0" smtClean="0">
                <a:latin typeface="+mj-lt"/>
              </a:rPr>
              <a:t>Kayla </a:t>
            </a:r>
            <a:r>
              <a:rPr lang="en-US" sz="4400" dirty="0" err="1" smtClean="0">
                <a:latin typeface="+mj-lt"/>
              </a:rPr>
              <a:t>Margarethe</a:t>
            </a:r>
            <a:r>
              <a:rPr lang="en-US" sz="4400" dirty="0" smtClean="0">
                <a:latin typeface="+mj-lt"/>
              </a:rPr>
              <a:t> </a:t>
            </a:r>
            <a:r>
              <a:rPr lang="en-US" sz="4400" dirty="0" err="1" smtClean="0">
                <a:latin typeface="+mj-lt"/>
              </a:rPr>
              <a:t>Langen</a:t>
            </a:r>
            <a:endParaRPr lang="en-US" sz="4400" dirty="0" smtClean="0">
              <a:latin typeface="+mj-lt"/>
            </a:endParaRPr>
          </a:p>
          <a:p>
            <a:pPr algn="ctr"/>
            <a:r>
              <a:rPr lang="en-US" sz="4400" i="1" dirty="0" smtClean="0">
                <a:latin typeface="+mj-lt"/>
              </a:rPr>
              <a:t>BA Communication Studies</a:t>
            </a:r>
            <a:endParaRPr lang="en-US" sz="4400" dirty="0">
              <a:latin typeface="+mj-lt"/>
            </a:endParaRPr>
          </a:p>
        </p:txBody>
      </p:sp>
    </p:spTree>
  </p:cSld>
  <p:clrMapOvr>
    <a:masterClrMapping/>
  </p:clrMapOvr>
  <p:transition xmlns:p14="http://schemas.microsoft.com/office/powerpoint/2010/main" advClick="0" advTm="7000"/>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99330"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99331" name="Picture 4" descr="060314_8667"/>
          <p:cNvPicPr>
            <a:picLocks noChangeAspect="1" noChangeArrowheads="1"/>
          </p:cNvPicPr>
          <p:nvPr/>
        </p:nvPicPr>
        <p:blipFill>
          <a:blip r:embed="rId4"/>
          <a:srcRect/>
          <a:stretch>
            <a:fillRect/>
          </a:stretch>
        </p:blipFill>
        <p:spPr bwMode="auto">
          <a:xfrm>
            <a:off x="685800" y="762000"/>
            <a:ext cx="7772400" cy="5168900"/>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059084"/>
            <a:ext cx="7158368" cy="2246769"/>
          </a:xfrm>
          <a:prstGeom prst="rect">
            <a:avLst/>
          </a:prstGeom>
        </p:spPr>
        <p:txBody>
          <a:bodyPr wrap="square" anchor="t">
            <a:spAutoFit/>
          </a:bodyPr>
          <a:lstStyle/>
          <a:p>
            <a:r>
              <a:rPr lang="en-US" sz="2000" dirty="0" smtClean="0">
                <a:latin typeface="Arial"/>
                <a:cs typeface="Arial"/>
              </a:rPr>
              <a:t>You've done something remarkable - you've graduated with a degree from the College of Liberal Arts at the University of Minnesota. No matter what other amazing things you do in your life, and there will be others, this spectacular, incredible achievement should fill you with pride. Congratulations!</a:t>
            </a:r>
          </a:p>
          <a:p>
            <a:pPr algn="r"/>
            <a:r>
              <a:rPr lang="en-US" sz="2000" dirty="0" smtClean="0">
                <a:latin typeface="Arial"/>
                <a:ea typeface="Arial" pitchFamily="-105" charset="0"/>
                <a:cs typeface="Arial"/>
              </a:rPr>
              <a:t>– </a:t>
            </a:r>
            <a:r>
              <a:rPr lang="en-US" sz="2000" dirty="0" smtClean="0">
                <a:latin typeface="Arial"/>
                <a:cs typeface="Arial"/>
              </a:rPr>
              <a:t>Nanette Hanks</a:t>
            </a:r>
          </a:p>
          <a:p>
            <a:pPr algn="r"/>
            <a:r>
              <a:rPr lang="en-US" sz="2000" i="1" dirty="0" smtClean="0">
                <a:latin typeface="Arial"/>
                <a:ea typeface="Arial" pitchFamily="-105" charset="0"/>
                <a:cs typeface="Arial"/>
              </a:rPr>
              <a:t>‘88 Humanities, Art History</a:t>
            </a:r>
          </a:p>
        </p:txBody>
      </p:sp>
    </p:spTree>
  </p:cSld>
  <p:clrMapOvr>
    <a:masterClrMapping/>
  </p:clrMapOvr>
  <p:transition xmlns:p14="http://schemas.microsoft.com/office/powerpoint/2010/main" advClick="0" advTm="8000"/>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175821"/>
            <a:ext cx="9144000" cy="2832404"/>
          </a:xfrm>
          <a:prstGeom prst="rect">
            <a:avLst/>
          </a:prstGeom>
        </p:spPr>
        <p:txBody>
          <a:bodyPr vert="horz" lIns="91440" tIns="45720" rIns="91440" bIns="45720" rtlCol="0" anchor="ctr">
            <a:normAutofit/>
          </a:bodyPr>
          <a:lstStyle/>
          <a:p>
            <a:pPr lvl="0" algn="ctr">
              <a:spcBef>
                <a:spcPct val="0"/>
              </a:spcBef>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Samantha T. </a:t>
            </a:r>
            <a:r>
              <a:rPr kumimoji="0" lang="en-US" sz="4400" b="0" i="0" u="none" strike="noStrike" kern="1200" cap="none" spc="0" normalizeH="0" baseline="0" noProof="0" dirty="0" err="1" smtClean="0">
                <a:ln>
                  <a:noFill/>
                </a:ln>
                <a:solidFill>
                  <a:schemeClr val="tx1"/>
                </a:solidFill>
                <a:effectLst/>
                <a:uLnTx/>
                <a:uFillTx/>
                <a:latin typeface="+mj-lt"/>
                <a:ea typeface="+mj-ea"/>
                <a:cs typeface="+mj-cs"/>
              </a:rPr>
              <a:t>Lentsch</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a:r>
            <a:br>
              <a:rPr kumimoji="0" lang="en-US" sz="4400" b="0" i="0" u="none" strike="noStrike" kern="1200" cap="none" spc="0" normalizeH="0" baseline="0" noProof="0" dirty="0" smtClean="0">
                <a:ln>
                  <a:noFill/>
                </a:ln>
                <a:solidFill>
                  <a:schemeClr val="tx1"/>
                </a:solidFill>
                <a:effectLst/>
                <a:uLnTx/>
                <a:uFillTx/>
                <a:latin typeface="+mj-lt"/>
                <a:ea typeface="+mj-ea"/>
                <a:cs typeface="+mj-cs"/>
              </a:rPr>
            </a:br>
            <a:r>
              <a:rPr kumimoji="0" lang="en-US" sz="4400" b="0" i="1" u="none" strike="noStrike" kern="1200" cap="none" spc="0" normalizeH="0" baseline="0" noProof="0" dirty="0" smtClean="0">
                <a:ln>
                  <a:noFill/>
                </a:ln>
                <a:solidFill>
                  <a:schemeClr val="tx1"/>
                </a:solidFill>
                <a:effectLst/>
                <a:uLnTx/>
                <a:uFillTx/>
                <a:latin typeface="+mj-lt"/>
                <a:ea typeface="+mj-ea"/>
                <a:cs typeface="+mj-cs"/>
              </a:rPr>
              <a:t>BA Communication Studies</a:t>
            </a:r>
          </a:p>
          <a:p>
            <a:pPr lvl="0" algn="ctr">
              <a:spcBef>
                <a:spcPct val="0"/>
              </a:spcBef>
            </a:pPr>
            <a:r>
              <a:rPr kumimoji="0" lang="en-US" sz="4400" b="0" i="1" u="none" strike="noStrike" kern="1200" cap="none" spc="0" normalizeH="0" baseline="0" noProof="0" dirty="0" smtClean="0">
                <a:ln>
                  <a:noFill/>
                </a:ln>
                <a:solidFill>
                  <a:schemeClr val="tx1"/>
                </a:solidFill>
                <a:effectLst/>
                <a:uLnTx/>
                <a:uFillTx/>
                <a:latin typeface="+mj-lt"/>
                <a:ea typeface="+mj-ea"/>
                <a:cs typeface="+mj-cs"/>
              </a:rPr>
              <a:t/>
            </a:r>
            <a:br>
              <a:rPr kumimoji="0" lang="en-US" sz="4400" b="0" i="1" u="none" strike="noStrike" kern="1200" cap="none" spc="0" normalizeH="0" baseline="0" noProof="0" dirty="0" smtClean="0">
                <a:ln>
                  <a:noFill/>
                </a:ln>
                <a:solidFill>
                  <a:schemeClr val="tx1"/>
                </a:solidFill>
                <a:effectLst/>
                <a:uLnTx/>
                <a:uFillTx/>
                <a:latin typeface="+mj-lt"/>
                <a:ea typeface="+mj-ea"/>
                <a:cs typeface="+mj-cs"/>
              </a:rPr>
            </a:br>
            <a:endParaRPr kumimoji="0" lang="en-US" sz="2222"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xmlns:p14="http://schemas.microsoft.com/office/powerpoint/2010/main" advClick="0" advTm="7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00382" y="2580188"/>
            <a:ext cx="6839830" cy="2123658"/>
          </a:xfrm>
          <a:prstGeom prst="rect">
            <a:avLst/>
          </a:prstGeom>
          <a:noFill/>
        </p:spPr>
        <p:txBody>
          <a:bodyPr wrap="square" rtlCol="0">
            <a:spAutoFit/>
          </a:bodyPr>
          <a:lstStyle/>
          <a:p>
            <a:pPr algn="ctr"/>
            <a:r>
              <a:rPr lang="en-US" sz="4400" dirty="0" smtClean="0">
                <a:latin typeface="+mj-lt"/>
              </a:rPr>
              <a:t>Sarah Rose </a:t>
            </a:r>
            <a:r>
              <a:rPr lang="en-US" sz="4400" dirty="0" err="1" smtClean="0">
                <a:latin typeface="+mj-lt"/>
              </a:rPr>
              <a:t>Asche</a:t>
            </a:r>
            <a:r>
              <a:rPr lang="en-US" sz="4400" dirty="0" smtClean="0">
                <a:latin typeface="+mj-lt"/>
              </a:rPr>
              <a:t> </a:t>
            </a:r>
          </a:p>
          <a:p>
            <a:pPr algn="ctr"/>
            <a:r>
              <a:rPr lang="en-US" sz="4400" i="1" dirty="0" smtClean="0">
                <a:latin typeface="+mj-lt"/>
              </a:rPr>
              <a:t>BA Biology, Society, &amp; Environment</a:t>
            </a:r>
            <a:endParaRPr lang="en-US" sz="4400" dirty="0" smtClean="0">
              <a:latin typeface="+mj-lt"/>
            </a:endParaRPr>
          </a:p>
        </p:txBody>
      </p:sp>
    </p:spTree>
  </p:cSld>
  <p:clrMapOvr>
    <a:masterClrMapping/>
  </p:clrMapOvr>
  <p:transition xmlns:p14="http://schemas.microsoft.com/office/powerpoint/2010/main" advClick="0" advTm="7000"/>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990218"/>
            <a:ext cx="8229600" cy="1143000"/>
          </a:xfrm>
        </p:spPr>
        <p:txBody>
          <a:bodyPr>
            <a:normAutofit fontScale="90000"/>
          </a:bodyPr>
          <a:lstStyle/>
          <a:p>
            <a:r>
              <a:rPr lang="en-US" sz="4889" dirty="0" smtClean="0"/>
              <a:t>Mai </a:t>
            </a:r>
            <a:r>
              <a:rPr lang="en-US" sz="4889" dirty="0" err="1" smtClean="0"/>
              <a:t>Nhia</a:t>
            </a:r>
            <a:r>
              <a:rPr lang="en-US" sz="4889" dirty="0" smtClean="0"/>
              <a:t> </a:t>
            </a:r>
            <a:r>
              <a:rPr lang="en-US" sz="4889" dirty="0" err="1" smtClean="0"/>
              <a:t>Lor</a:t>
            </a:r>
            <a:r>
              <a:rPr lang="en-US" sz="4889" dirty="0" smtClean="0"/>
              <a:t/>
            </a:r>
            <a:br>
              <a:rPr lang="en-US" sz="4889" dirty="0" smtClean="0"/>
            </a:br>
            <a:r>
              <a:rPr lang="en-US" sz="4889" i="1" dirty="0" smtClean="0"/>
              <a:t>BA Mathematics</a:t>
            </a:r>
            <a:br>
              <a:rPr lang="en-US" sz="4889" i="1" dirty="0" smtClean="0"/>
            </a:br>
            <a:r>
              <a:rPr lang="en-US" sz="4889" i="1" dirty="0" smtClean="0"/>
              <a:t/>
            </a:r>
            <a:br>
              <a:rPr lang="en-US" sz="4889" i="1" dirty="0" smtClean="0"/>
            </a:br>
            <a:r>
              <a:rPr lang="en-US" sz="2000" dirty="0" smtClean="0"/>
              <a:t>Congratulations graduates! Now it's time for us to change the world! Thanks to my family, friends, and professors for the love and support. </a:t>
            </a:r>
            <a:endParaRPr lang="en-US" sz="2222" dirty="0"/>
          </a:p>
        </p:txBody>
      </p:sp>
    </p:spTree>
  </p:cSld>
  <p:clrMapOvr>
    <a:masterClrMapping/>
  </p:clrMapOvr>
  <p:transition xmlns:p14="http://schemas.microsoft.com/office/powerpoint/2010/main" advClick="0" advTm="7000"/>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57500"/>
            <a:ext cx="8229600" cy="1143000"/>
          </a:xfrm>
        </p:spPr>
        <p:txBody>
          <a:bodyPr>
            <a:normAutofit fontScale="90000"/>
          </a:bodyPr>
          <a:lstStyle/>
          <a:p>
            <a:r>
              <a:rPr lang="en-US" sz="4889" dirty="0" smtClean="0"/>
              <a:t>Lindsey Jean </a:t>
            </a:r>
            <a:r>
              <a:rPr lang="en-US" sz="4889" dirty="0" err="1" smtClean="0"/>
              <a:t>Machtemes</a:t>
            </a:r>
            <a:r>
              <a:rPr lang="en-US" sz="4889" dirty="0" smtClean="0"/>
              <a:t/>
            </a:r>
            <a:br>
              <a:rPr lang="en-US" sz="4889" dirty="0" smtClean="0"/>
            </a:br>
            <a:r>
              <a:rPr lang="en-US" sz="4889" i="1" dirty="0" smtClean="0"/>
              <a:t>BA Journalism</a:t>
            </a:r>
            <a:endParaRPr lang="en-US" sz="2222" dirty="0"/>
          </a:p>
        </p:txBody>
      </p:sp>
    </p:spTree>
  </p:cSld>
  <p:clrMapOvr>
    <a:masterClrMapping/>
  </p:clrMapOvr>
  <p:transition xmlns:p14="http://schemas.microsoft.com/office/powerpoint/2010/main" advClick="0" advTm="7000"/>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948034"/>
            <a:ext cx="8229600" cy="1400730"/>
          </a:xfrm>
        </p:spPr>
        <p:txBody>
          <a:bodyPr>
            <a:normAutofit fontScale="90000"/>
          </a:bodyPr>
          <a:lstStyle/>
          <a:p>
            <a:r>
              <a:rPr lang="en-US" sz="4889" dirty="0" smtClean="0"/>
              <a:t>Tyler T. </a:t>
            </a:r>
            <a:r>
              <a:rPr lang="en-US" sz="4889" dirty="0" err="1" smtClean="0"/>
              <a:t>Marchiniak</a:t>
            </a:r>
            <a:r>
              <a:rPr lang="en-US" sz="4889" dirty="0" smtClean="0"/>
              <a:t/>
            </a:r>
            <a:br>
              <a:rPr lang="en-US" sz="4889" dirty="0" smtClean="0"/>
            </a:br>
            <a:r>
              <a:rPr lang="en-US" sz="4889" i="1" dirty="0" smtClean="0"/>
              <a:t>BA Physiology</a:t>
            </a:r>
            <a:br>
              <a:rPr lang="en-US" sz="4889" i="1" dirty="0" smtClean="0"/>
            </a:br>
            <a:r>
              <a:rPr lang="en-US" dirty="0" smtClean="0"/>
              <a:t/>
            </a:r>
            <a:br>
              <a:rPr lang="en-US" dirty="0" smtClean="0"/>
            </a:br>
            <a:r>
              <a:rPr lang="en-US" sz="2000" dirty="0" smtClean="0"/>
              <a:t>Congratulations class of 2013! Best of luck to all of you in your futures! </a:t>
            </a:r>
            <a:endParaRPr lang="en-US" sz="2222" dirty="0"/>
          </a:p>
        </p:txBody>
      </p:sp>
    </p:spTree>
  </p:cSld>
  <p:clrMapOvr>
    <a:masterClrMapping/>
  </p:clrMapOvr>
  <p:transition xmlns:p14="http://schemas.microsoft.com/office/powerpoint/2010/main" advClick="0" advTm="7000"/>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101379" name="Picture 4" descr="060105"/>
          <p:cNvPicPr>
            <a:picLocks noChangeAspect="1" noChangeArrowheads="1"/>
          </p:cNvPicPr>
          <p:nvPr/>
        </p:nvPicPr>
        <p:blipFill>
          <a:blip r:embed="rId4"/>
          <a:srcRect/>
          <a:stretch>
            <a:fillRect/>
          </a:stretch>
        </p:blipFill>
        <p:spPr bwMode="auto">
          <a:xfrm>
            <a:off x="2743200" y="609600"/>
            <a:ext cx="3649663" cy="5486400"/>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1799293"/>
            <a:ext cx="7158368" cy="3477875"/>
          </a:xfrm>
          <a:prstGeom prst="rect">
            <a:avLst/>
          </a:prstGeom>
        </p:spPr>
        <p:txBody>
          <a:bodyPr wrap="square" anchor="t">
            <a:spAutoFit/>
          </a:bodyPr>
          <a:lstStyle/>
          <a:p>
            <a:r>
              <a:rPr lang="en-US" sz="2000" dirty="0" smtClean="0">
                <a:latin typeface="Arial"/>
                <a:cs typeface="Arial"/>
              </a:rPr>
              <a:t>Do your best. Love what you do. Love yourself. Look and listen. Be strong. Be forgiving. Respect yourself. Respect others. Create. Stand up for others. Take care of children. Stay curious. Learn new things. Read. Slow down sometimes. Protect nature. Grow things. Keep an open mind. Be honest. Set goals. Believe in a higher power. Have fun. Teach what you know. Be generous. Learn from the past and be excited for the future. Never cheat. Help with the work. Remember birthdays. Take responsibility for your actions. Laugh a lot. </a:t>
            </a:r>
          </a:p>
          <a:p>
            <a:pPr algn="r"/>
            <a:r>
              <a:rPr lang="en-US" sz="2000" dirty="0" smtClean="0">
                <a:latin typeface="Arial"/>
                <a:ea typeface="Arial" pitchFamily="-105" charset="0"/>
                <a:cs typeface="Arial"/>
              </a:rPr>
              <a:t>– </a:t>
            </a:r>
            <a:r>
              <a:rPr lang="en-US" sz="2000" dirty="0" smtClean="0">
                <a:latin typeface="Arial"/>
                <a:cs typeface="Arial"/>
              </a:rPr>
              <a:t>Karen Davidson</a:t>
            </a:r>
          </a:p>
          <a:p>
            <a:pPr algn="r"/>
            <a:r>
              <a:rPr lang="en-US" sz="2000" i="1" dirty="0" smtClean="0">
                <a:latin typeface="Arial"/>
                <a:ea typeface="Arial" pitchFamily="-105" charset="0"/>
                <a:cs typeface="Arial"/>
              </a:rPr>
              <a:t>‘97 Art History</a:t>
            </a:r>
          </a:p>
        </p:txBody>
      </p:sp>
    </p:spTree>
  </p:cSld>
  <p:clrMapOvr>
    <a:masterClrMapping/>
  </p:clrMapOvr>
  <p:transition xmlns:p14="http://schemas.microsoft.com/office/powerpoint/2010/main" advClick="0" advTm="10000"/>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57500"/>
            <a:ext cx="8229600" cy="1143000"/>
          </a:xfrm>
        </p:spPr>
        <p:txBody>
          <a:bodyPr>
            <a:noAutofit/>
          </a:bodyPr>
          <a:lstStyle/>
          <a:p>
            <a:r>
              <a:rPr lang="en-US" dirty="0" smtClean="0"/>
              <a:t>Nicole Enid </a:t>
            </a:r>
            <a:r>
              <a:rPr lang="en-US" dirty="0" err="1" smtClean="0"/>
              <a:t>Mariani</a:t>
            </a:r>
            <a:r>
              <a:rPr lang="en-US" dirty="0" smtClean="0"/>
              <a:t/>
            </a:r>
            <a:br>
              <a:rPr lang="en-US" dirty="0" smtClean="0"/>
            </a:br>
            <a:r>
              <a:rPr lang="en-US" i="1" dirty="0" smtClean="0"/>
              <a:t>BA Biology, Society &amp; Environment  </a:t>
            </a:r>
            <a:endParaRPr lang="en-US" dirty="0"/>
          </a:p>
        </p:txBody>
      </p:sp>
    </p:spTree>
  </p:cSld>
  <p:clrMapOvr>
    <a:masterClrMapping/>
  </p:clrMapOvr>
  <p:transition xmlns:p14="http://schemas.microsoft.com/office/powerpoint/2010/main" advClick="0" advTm="7000"/>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600190"/>
            <a:ext cx="7158368" cy="2677656"/>
          </a:xfrm>
          <a:prstGeom prst="rect">
            <a:avLst/>
          </a:prstGeom>
        </p:spPr>
        <p:txBody>
          <a:bodyPr wrap="square" anchor="t">
            <a:spAutoFit/>
          </a:bodyPr>
          <a:lstStyle/>
          <a:p>
            <a:pPr algn="ctr"/>
            <a:r>
              <a:rPr lang="en-US" sz="4400" dirty="0" smtClean="0">
                <a:latin typeface="+mj-lt"/>
              </a:rPr>
              <a:t>Kevin </a:t>
            </a:r>
            <a:r>
              <a:rPr lang="en-US" sz="4400" dirty="0" err="1" smtClean="0">
                <a:latin typeface="+mj-lt"/>
              </a:rPr>
              <a:t>Armel</a:t>
            </a:r>
            <a:r>
              <a:rPr lang="en-US" sz="4400" dirty="0" smtClean="0">
                <a:latin typeface="+mj-lt"/>
              </a:rPr>
              <a:t> Martin</a:t>
            </a:r>
          </a:p>
          <a:p>
            <a:pPr algn="ctr"/>
            <a:r>
              <a:rPr lang="en-US" sz="4400" i="1" dirty="0" smtClean="0">
                <a:latin typeface="+mj-lt"/>
              </a:rPr>
              <a:t>BA Communication Studies</a:t>
            </a:r>
          </a:p>
          <a:p>
            <a:pPr algn="ctr"/>
            <a:endParaRPr lang="en-US" sz="4400" i="1" dirty="0" smtClean="0">
              <a:latin typeface="+mj-lt"/>
            </a:endParaRPr>
          </a:p>
          <a:p>
            <a:pPr algn="ctr"/>
            <a:r>
              <a:rPr lang="en-US" dirty="0" smtClean="0"/>
              <a:t>Congratulations to everyone for achieving a significant step towards our dreams! I appreciate all those who helped me make this possible. </a:t>
            </a:r>
            <a:endParaRPr lang="en-US" dirty="0" smtClean="0">
              <a:latin typeface="+mj-lt"/>
            </a:endParaRPr>
          </a:p>
        </p:txBody>
      </p:sp>
    </p:spTree>
  </p:cSld>
  <p:clrMapOvr>
    <a:masterClrMapping/>
  </p:clrMapOvr>
  <p:transition xmlns:p14="http://schemas.microsoft.com/office/powerpoint/2010/main" advClick="0" advTm="7000"/>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57500"/>
            <a:ext cx="8229600" cy="1143000"/>
          </a:xfrm>
        </p:spPr>
        <p:txBody>
          <a:bodyPr>
            <a:normAutofit fontScale="90000"/>
          </a:bodyPr>
          <a:lstStyle/>
          <a:p>
            <a:r>
              <a:rPr lang="en-US" sz="4889" dirty="0" err="1" smtClean="0"/>
              <a:t>Vishakha</a:t>
            </a:r>
            <a:r>
              <a:rPr lang="en-US" sz="4889" dirty="0" smtClean="0"/>
              <a:t> </a:t>
            </a:r>
            <a:r>
              <a:rPr lang="en-US" sz="4889" dirty="0" err="1" smtClean="0"/>
              <a:t>Mathur</a:t>
            </a:r>
            <a:r>
              <a:rPr lang="en-US" sz="4889" dirty="0" smtClean="0"/>
              <a:t/>
            </a:r>
            <a:br>
              <a:rPr lang="en-US" sz="4889" dirty="0" smtClean="0"/>
            </a:br>
            <a:r>
              <a:rPr lang="en-US" sz="4889" i="1" dirty="0" smtClean="0"/>
              <a:t>BA Journalism</a:t>
            </a:r>
            <a:br>
              <a:rPr lang="en-US" sz="4889" i="1" dirty="0" smtClean="0"/>
            </a:br>
            <a:r>
              <a:rPr lang="en-US" sz="4889" i="1" dirty="0" smtClean="0"/>
              <a:t>BA Communication Studies</a:t>
            </a:r>
            <a:r>
              <a:rPr lang="en-US" dirty="0" smtClean="0"/>
              <a:t/>
            </a:r>
            <a:br>
              <a:rPr lang="en-US" dirty="0" smtClean="0"/>
            </a:br>
            <a:r>
              <a:rPr lang="en-US" i="1" dirty="0" smtClean="0"/>
              <a:t> </a:t>
            </a:r>
            <a:br>
              <a:rPr lang="en-US" i="1" dirty="0" smtClean="0"/>
            </a:br>
            <a:r>
              <a:rPr lang="en-US" sz="2222" i="1" dirty="0" smtClean="0"/>
              <a:t>  </a:t>
            </a:r>
            <a:r>
              <a:rPr lang="en-US" sz="2000" dirty="0" smtClean="0"/>
              <a:t>We couldn't have done it without the constant support from our families, friends, &amp; educators who truly inspired us to be our best! CONGRATULATIONS!</a:t>
            </a:r>
            <a:endParaRPr lang="en-US" sz="2222" dirty="0"/>
          </a:p>
        </p:txBody>
      </p:sp>
    </p:spTree>
  </p:cSld>
  <p:clrMapOvr>
    <a:masterClrMapping/>
  </p:clrMapOvr>
  <p:transition xmlns:p14="http://schemas.microsoft.com/office/powerpoint/2010/main" advClick="0" advTm="7000"/>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105475" name="Picture 4" descr="060905_8739"/>
          <p:cNvPicPr>
            <a:picLocks noChangeAspect="1" noChangeArrowheads="1"/>
          </p:cNvPicPr>
          <p:nvPr/>
        </p:nvPicPr>
        <p:blipFill>
          <a:blip r:embed="rId4"/>
          <a:srcRect/>
          <a:stretch>
            <a:fillRect/>
          </a:stretch>
        </p:blipFill>
        <p:spPr bwMode="auto">
          <a:xfrm>
            <a:off x="685800" y="771525"/>
            <a:ext cx="7772400" cy="5181600"/>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059084"/>
            <a:ext cx="7158368" cy="1938992"/>
          </a:xfrm>
          <a:prstGeom prst="rect">
            <a:avLst/>
          </a:prstGeom>
        </p:spPr>
        <p:txBody>
          <a:bodyPr wrap="square" anchor="t">
            <a:spAutoFit/>
          </a:bodyPr>
          <a:lstStyle/>
          <a:p>
            <a:r>
              <a:rPr lang="en-US" sz="2000" dirty="0" smtClean="0">
                <a:latin typeface="Arial"/>
                <a:cs typeface="Arial"/>
              </a:rPr>
              <a:t>Don't be afraid of the future or yearn for the past. Be ready to go a direction or place (including continent) you weren't planning. It's usually the opportunities you weren't prepared for that turns out to be the most fun and rewarding.</a:t>
            </a:r>
          </a:p>
          <a:p>
            <a:pPr algn="r"/>
            <a:r>
              <a:rPr lang="en-US" sz="2000" dirty="0" smtClean="0">
                <a:latin typeface="Arial"/>
                <a:ea typeface="Arial" pitchFamily="-105" charset="0"/>
                <a:cs typeface="Arial"/>
              </a:rPr>
              <a:t>– </a:t>
            </a:r>
            <a:r>
              <a:rPr lang="en-US" sz="2000" dirty="0" smtClean="0">
                <a:latin typeface="Arial"/>
                <a:cs typeface="Arial"/>
              </a:rPr>
              <a:t>Ashley </a:t>
            </a:r>
            <a:r>
              <a:rPr lang="en-US" sz="2000" dirty="0" err="1" smtClean="0">
                <a:latin typeface="Arial"/>
                <a:cs typeface="Arial"/>
              </a:rPr>
              <a:t>Halbach</a:t>
            </a:r>
            <a:endParaRPr lang="en-US" sz="2000" dirty="0" smtClean="0">
              <a:latin typeface="Arial"/>
              <a:cs typeface="Arial"/>
            </a:endParaRPr>
          </a:p>
          <a:p>
            <a:pPr algn="r"/>
            <a:r>
              <a:rPr lang="en-US" sz="2000" i="1" dirty="0" smtClean="0">
                <a:latin typeface="Arial"/>
                <a:ea typeface="Arial" pitchFamily="-105" charset="0"/>
                <a:cs typeface="Arial"/>
              </a:rPr>
              <a:t>'10 Journalism, Theater</a:t>
            </a:r>
          </a:p>
        </p:txBody>
      </p:sp>
    </p:spTree>
  </p:cSld>
  <p:clrMapOvr>
    <a:masterClrMapping/>
  </p:clrMapOvr>
  <p:transition xmlns:p14="http://schemas.microsoft.com/office/powerpoint/2010/main" advClick="0" advTm="8000"/>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433</TotalTime>
  <Words>2545</Words>
  <Application>Microsoft Macintosh PowerPoint</Application>
  <PresentationFormat>On-screen Show (4:3)</PresentationFormat>
  <Paragraphs>360</Paragraphs>
  <Slides>180</Slides>
  <Notes>73</Notes>
  <HiddenSlides>0</HiddenSlides>
  <MMClips>0</MMClips>
  <ScaleCrop>false</ScaleCrop>
  <HeadingPairs>
    <vt:vector size="4" baseType="variant">
      <vt:variant>
        <vt:lpstr>Theme</vt:lpstr>
      </vt:variant>
      <vt:variant>
        <vt:i4>1</vt:i4>
      </vt:variant>
      <vt:variant>
        <vt:lpstr>Slide Titles</vt:lpstr>
      </vt:variant>
      <vt:variant>
        <vt:i4>180</vt:i4>
      </vt:variant>
    </vt:vector>
  </HeadingPairs>
  <TitlesOfParts>
    <vt:vector size="181" baseType="lpstr">
      <vt:lpstr>Office Theme</vt:lpstr>
      <vt:lpstr>PowerPoint Presentation</vt:lpstr>
      <vt:lpstr>PowerPoint Presentation</vt:lpstr>
      <vt:lpstr>PowerPoint Presentation</vt:lpstr>
      <vt:lpstr>Matthew Kenneth Abdo BA Journalism BA Communication Studies   Best 7 years of my life.</vt:lpstr>
      <vt:lpstr>Tselote Abebe BA Asian Languages &amp; Literature</vt:lpstr>
      <vt:lpstr>PowerPoint Presentation</vt:lpstr>
      <vt:lpstr>PowerPoint Presentation</vt:lpstr>
      <vt:lpstr>PowerPoint Presentation</vt:lpstr>
      <vt:lpstr>PowerPoint Presentation</vt:lpstr>
      <vt:lpstr>Kristina Marie Astleford BA Physiology  </vt:lpstr>
      <vt:lpstr>Allison Rose Atkins BA Journalism   Mom you are my rock, I couldn't have done it without you. Dad I know you are watching, I hope you are proud. Thanks family for the support.  </vt:lpstr>
      <vt:lpstr>PowerPoint Presentation</vt:lpstr>
      <vt:lpstr>PowerPoint Presentation</vt:lpstr>
      <vt:lpstr>Benjamin Bernard Becker BA Physiology </vt:lpstr>
      <vt:lpstr>PowerPoint Presentation</vt:lpstr>
      <vt:lpstr>Brett John Brockel BA Biology, Society, &amp; Environment    Thanks Mom &amp; Dad, I couldn't of done it without you!       </vt:lpstr>
      <vt:lpstr>PowerPoint Presentation</vt:lpstr>
      <vt:lpstr>PowerPoint Presentation</vt:lpstr>
      <vt:lpstr>Matthew Wallner Brostrom BA Biology, Society, &amp; Environment   </vt:lpstr>
      <vt:lpstr>Taylor Duncan Budde BA German, Scandinavian &amp; Dutch  </vt:lpstr>
      <vt:lpstr>PowerPoint Presentation</vt:lpstr>
      <vt:lpstr>PowerPoint Presentation</vt:lpstr>
      <vt:lpstr>PowerPoint Presentation</vt:lpstr>
      <vt:lpstr>Jiecao Chen BA Mathematics</vt:lpstr>
      <vt:lpstr>Minyoung Choi BA Communication Studies </vt:lpstr>
      <vt:lpstr>PowerPoint Presentation</vt:lpstr>
      <vt:lpstr>PowerPoint Presentation</vt:lpstr>
      <vt:lpstr>PowerPoint Presentation</vt:lpstr>
      <vt:lpstr>PowerPoint Presentation</vt:lpstr>
      <vt:lpstr>Justine Claire Dieringer BA Communication Studies</vt:lpstr>
      <vt:lpstr>PowerPoint Presentation</vt:lpstr>
      <vt:lpstr>PowerPoint Presentation</vt:lpstr>
      <vt:lpstr>Kelly Jean Atherton Doering BA Communication Studies    Thank you Mom and Dad for forcing me to do this on my own and believing in me. My sense of accomplishment is greater because of it. </vt:lpstr>
      <vt:lpstr>PowerPoint Presentation</vt:lpstr>
      <vt:lpstr>PowerPoint Presentation</vt:lpstr>
      <vt:lpstr>PowerPoint Presentation</vt:lpstr>
      <vt:lpstr>PowerPoint Presentation</vt:lpstr>
      <vt:lpstr>Daniel Brendon Fitzsimmons BA Mathematics </vt:lpstr>
      <vt:lpstr>Stephanie Aurelia Foote BA Chicano-Latino Studies    Thanks to all who have helped on this Journey... Dad, Mom, my Sisters and Brother, Nate, and my Donovan and Aurelia for being my reason! </vt:lpstr>
      <vt:lpstr>Marcheta A. Fornoff BA Journalism summa cum laude</vt:lpstr>
      <vt:lpstr>PowerPoint Presentation</vt:lpstr>
      <vt:lpstr>PowerPoint Presentation</vt:lpstr>
      <vt:lpstr>Charlie W. Fox BA Biology, Society, &amp; Environment   </vt:lpstr>
      <vt:lpstr>Shira Masha Frishman BA Communication Studies</vt:lpstr>
      <vt:lpstr>PowerPoint Presentation</vt:lpstr>
      <vt:lpstr>PowerPoint Presentation</vt:lpstr>
      <vt:lpstr>PowerPoint Presentation</vt:lpstr>
      <vt:lpstr>Alexandra E. Golie BA Spanish Studies Distinction </vt:lpstr>
      <vt:lpstr>Megan J. Gosch BA Journalism BA Global Studies  </vt:lpstr>
      <vt:lpstr>PowerPoint Presentation</vt:lpstr>
      <vt:lpstr>PowerPoint Presentation</vt:lpstr>
      <vt:lpstr>PowerPoint Presentation</vt:lpstr>
      <vt:lpstr>PowerPoint Presentation</vt:lpstr>
      <vt:lpstr>Jigar Robert Brown BA Biology, Society, &amp; Environment     Going to the U of M has been one of the biggest life-changing events I've experienced. I learned a lot about myself and have grown as well. </vt:lpstr>
      <vt:lpstr>Zixiao Han BA Computer Science</vt:lpstr>
      <vt:lpstr>PowerPoint Presentation</vt:lpstr>
      <vt:lpstr>PowerPoint Presentation</vt:lpstr>
      <vt:lpstr>Jeffrey Allan Hargarten BA Journalism</vt:lpstr>
      <vt:lpstr>Dane William Heig BA Communication Studies</vt:lpstr>
      <vt:lpstr>PowerPoint Presentation</vt:lpstr>
      <vt:lpstr>PowerPoint Presentation</vt:lpstr>
      <vt:lpstr>PowerPoint Presentation</vt:lpstr>
      <vt:lpstr>PowerPoint Presentation</vt:lpstr>
      <vt:lpstr>David Henry Humphrey BA Linguistics </vt:lpstr>
      <vt:lpstr>PowerPoint Presentation</vt:lpstr>
      <vt:lpstr>PowerPoint Presentation</vt:lpstr>
      <vt:lpstr>PowerPoint Presentation</vt:lpstr>
      <vt:lpstr>PowerPoint Presentation</vt:lpstr>
      <vt:lpstr>PowerPoint Presentation</vt:lpstr>
      <vt:lpstr>Anna Lalia Kamsin BA Physiology   Congratulations and great job to all seniors! Thank you Mom for all your support! </vt:lpstr>
      <vt:lpstr>PowerPoint Presentation</vt:lpstr>
      <vt:lpstr>PowerPoint Presentation</vt:lpstr>
      <vt:lpstr>PowerPoint Presentation</vt:lpstr>
      <vt:lpstr>Lauren Yon-Soo Kim BA Global Studies          High Distinction  summa cum laude     Thanks Dad and Mom for all the support not only financial but also emotional one! Thanks friends for being there. I Love you so much!   </vt:lpstr>
      <vt:lpstr>PowerPoint Presentation</vt:lpstr>
      <vt:lpstr>Ryan Michael Kosek BA Biology, Society, &amp; Environment    Thanks Mom and Dad! </vt:lpstr>
      <vt:lpstr>PowerPoint Presentation</vt:lpstr>
      <vt:lpstr>PowerPoint Presentation</vt:lpstr>
      <vt:lpstr>PowerPoint Presentation</vt:lpstr>
      <vt:lpstr>Laura Elizabeth Kreft BA Communication Studies    A big "Thank You" to my beautiful mother for making everything possible in my life! </vt:lpstr>
      <vt:lpstr>PowerPoint Presentation</vt:lpstr>
      <vt:lpstr>PowerPoint Presentation</vt:lpstr>
      <vt:lpstr>PowerPoint Presentation</vt:lpstr>
      <vt:lpstr>Ezra Efome Kwame BA Biology, Society, &amp; Environment  Thanks Mom, Dad, Wayne, all family members and Rhea. Onto more Heavenly Ventures. Amen. To God be the glory and honor and praise... MD </vt:lpstr>
      <vt:lpstr>Stacie Marie La Pinske BA Physiology  Thank you to everyone for their support and encouragement! A special thank you to my parents Jeff LaPinske, and Lori and Jeff Olson. </vt:lpstr>
      <vt:lpstr>PowerPoint Presentation</vt:lpstr>
      <vt:lpstr>PowerPoint Presentation</vt:lpstr>
      <vt:lpstr>PowerPoint Presentation</vt:lpstr>
      <vt:lpstr>PowerPoint Presentation</vt:lpstr>
      <vt:lpstr>Mai Nhia Lor BA Mathematics  Congratulations graduates! Now it's time for us to change the world! Thanks to my family, friends, and professors for the love and support. </vt:lpstr>
      <vt:lpstr>Lindsey Jean Machtemes BA Journalism</vt:lpstr>
      <vt:lpstr>Tyler T. Marchiniak BA Physiology  Congratulations class of 2013! Best of luck to all of you in your futures! </vt:lpstr>
      <vt:lpstr>PowerPoint Presentation</vt:lpstr>
      <vt:lpstr>PowerPoint Presentation</vt:lpstr>
      <vt:lpstr>Nicole Enid Mariani BA Biology, Society &amp; Environment  </vt:lpstr>
      <vt:lpstr>PowerPoint Presentation</vt:lpstr>
      <vt:lpstr>Vishakha Mathur BA Journalism BA Communication Studies     We couldn't have done it without the constant support from our families, friends, &amp; educators who truly inspired us to be our best! CONGRATULATIONS!</vt:lpstr>
      <vt:lpstr>PowerPoint Presentation</vt:lpstr>
      <vt:lpstr>PowerPoint Presentation</vt:lpstr>
      <vt:lpstr>PowerPoint Presentation</vt:lpstr>
      <vt:lpstr>Hope Christiana McCullough  BA Journalism Distinction  </vt:lpstr>
      <vt:lpstr>Arber Meko BA Communication Studies</vt:lpstr>
      <vt:lpstr>PowerPoint Presentation</vt:lpstr>
      <vt:lpstr>PowerPoint Presentation</vt:lpstr>
      <vt:lpstr>PowerPoint Presentation</vt:lpstr>
      <vt:lpstr>Eric Mueller BA Journalism  Thanks Mom, Dad and Jess for supporting me on my adventure as a Golden Gopher. I love you guys. We did it!! </vt:lpstr>
      <vt:lpstr>Emily Neighbors BA French Studies</vt:lpstr>
      <vt:lpstr>PowerPoint Presentation</vt:lpstr>
      <vt:lpstr>PowerPoint Presentation</vt:lpstr>
      <vt:lpstr>PowerPoint Presentation</vt:lpstr>
      <vt:lpstr>Katlyn Mary Nelson BA Biology, Society, &amp; Environment  Thank you Mom and Dad for getting me to where I am today. I am so thankful for this journey and excited for what lies ahead. </vt:lpstr>
      <vt:lpstr>Caophi Nguyen BA Communication Studies</vt:lpstr>
      <vt:lpstr>PowerPoint Presentation</vt:lpstr>
      <vt:lpstr>PowerPoint Presentation</vt:lpstr>
      <vt:lpstr>Brian P. Nguyen BA Computer Science  To the sleepless nights and endless coffee cups, congratulations to all the graduates of 2013! </vt:lpstr>
      <vt:lpstr>Saif Rahman Nizhor BA Physiology  Mom, Dad, Bushra, Abhi Bhaia, Nafiz, Ishtiaque, Rokib, Rafat, Sadaf, Sadman, Zafir, Sharmin and Afrin-This one is for you all! Congrats Mighty M'13! </vt:lpstr>
      <vt:lpstr>Francisca G. Odozi BA Communication Studies    This battle has been won (FINALLY) Now on to the next one. =) </vt:lpstr>
      <vt:lpstr>PowerPoint Presentation</vt:lpstr>
      <vt:lpstr>PowerPoint Presentation</vt:lpstr>
      <vt:lpstr>PowerPoint Presentation</vt:lpstr>
      <vt:lpstr>Noeuth Orm  BA Asian Languages &amp; Literature</vt:lpstr>
      <vt:lpstr>So Hyun Park BA Linguistics  Thanks Dad and Mom for all the support!  </vt:lpstr>
      <vt:lpstr>PowerPoint Presentation</vt:lpstr>
      <vt:lpstr>PowerPoint Presentation</vt:lpstr>
      <vt:lpstr>PowerPoint Presentation</vt:lpstr>
      <vt:lpstr>Jeffrey Pearson BA Journalism High Distinction  Mom and dad. Thank you for the never ending love and support you provided me during college. Your third and final child has graduated!!! </vt:lpstr>
      <vt:lpstr>PowerPoint Presentation</vt:lpstr>
      <vt:lpstr>PowerPoint Presentation</vt:lpstr>
      <vt:lpstr>PowerPoint Presentation</vt:lpstr>
      <vt:lpstr>PowerPoint Presentation</vt:lpstr>
      <vt:lpstr>Lydia Anna Richardson BA French Studies Distinction summa cum laude</vt:lpstr>
      <vt:lpstr>PowerPoint Presentation</vt:lpstr>
      <vt:lpstr>PowerPoint Presentation</vt:lpstr>
      <vt:lpstr>PowerPoint Presentation</vt:lpstr>
      <vt:lpstr>Jody L. Robinson BA Speech-Language-Hearing-Sciences Distinction</vt:lpstr>
      <vt:lpstr>Coleman A. Rollins BA Physics   Big shout out to the WGA and the Minnesota Evans Scholars! I love you Mom and Dad, I couldn't have done it without you. Shalom! </vt:lpstr>
      <vt:lpstr>PowerPoint Presentation</vt:lpstr>
      <vt:lpstr>PowerPoint Presentation</vt:lpstr>
      <vt:lpstr>PowerPoint Presentation</vt:lpstr>
      <vt:lpstr>PowerPoint Presentation</vt:lpstr>
      <vt:lpstr>Leola Donnella Sears BA Gender, Women &amp; Sexuality Studies   Mom, Quita, Dad, vert, Eric, Mace ,Trae  thanks for loving me. My future, Theia, Meme, Lijah, Willow, Melia,&amp; Madie this is your legacy now! </vt:lpstr>
      <vt:lpstr>Nicolette Elizabeth Seifert BA Journalism  My time as a Golden Gopher is close to my heart as I begin the next adventure. Thanks Mom, Dad, Shane &amp; Trent for supporting me on my way! </vt:lpstr>
      <vt:lpstr>PowerPoint Presentation</vt:lpstr>
      <vt:lpstr>PowerPoint Presentation</vt:lpstr>
      <vt:lpstr>PowerPoint Presentation</vt:lpstr>
      <vt:lpstr>Leah Smith BA Journalism  Thank you, Mom and Dad, Jessica, Kayla, Mariah, and Alex for all the love and support. You guys are the best! World: meet Leah. </vt:lpstr>
      <vt:lpstr>Mahyar Sorour  BA Biology, Society, &amp; Environment   “We do not need magic to transform our world. We carry all of the power we need inside ourselves already.” Congratulations to the class of 2013!</vt:lpstr>
      <vt:lpstr>PowerPoint Presentation</vt:lpstr>
      <vt:lpstr>PowerPoint Presentation</vt:lpstr>
      <vt:lpstr>Xiaoye Su   BA Statistics   </vt:lpstr>
      <vt:lpstr>Kayla Marie Sullivan BA Journalism       Can't believe my time and at the U of M has come to an end! It's been an amazing 3.5 years and I'm so proud to be a Gopher for life! </vt:lpstr>
      <vt:lpstr>PowerPoint Presentation</vt:lpstr>
      <vt:lpstr>PowerPoint Presentation</vt:lpstr>
      <vt:lpstr>PowerPoint Presentation</vt:lpstr>
      <vt:lpstr>Avalon M Thomas BA Spanish Studies  Here's to the future, because we got through the past. </vt:lpstr>
      <vt:lpstr>Nikki Vasiliki Triantafilou BA Communication Studies    Thank you for everything Mom, Dad, Dimitra and Kevin! You all helped me make it to this day. I could not have done it without you! Love you! </vt:lpstr>
      <vt:lpstr>PowerPoint Presentation</vt:lpstr>
      <vt:lpstr>PowerPoint Presentation</vt:lpstr>
      <vt:lpstr>PowerPoint Presentation</vt:lpstr>
      <vt:lpstr>Rebecca M. Underwood BA Journalism  BA Communication Studies Distinction</vt:lpstr>
      <vt:lpstr>Joseph Verschaetse BA Journalism  I am beyond honored to celebrate with the class of '13. Thank you to my mom Lisa, dad Randy, and my fiancé Francine for all of the support! </vt:lpstr>
      <vt:lpstr>PowerPoint Presentation</vt:lpstr>
      <vt:lpstr>PowerPoint Presentation</vt:lpstr>
      <vt:lpstr>PowerPoint Presentation</vt:lpstr>
      <vt:lpstr>Sarah Y. Wang BA Statistics Distinction</vt:lpstr>
      <vt:lpstr>Casey Robert Wellman BA Communication Studies    Cheers, Seniors! It is time to move forward. </vt:lpstr>
      <vt:lpstr>PowerPoint Presentation</vt:lpstr>
      <vt:lpstr>PowerPoint Presentation</vt:lpstr>
      <vt:lpstr>PowerPoint Presentation</vt:lpstr>
      <vt:lpstr>Courtney Joy Wolf BA Journalism  Thanks Nate for making me go to class. Thanks Lindsey for being my inspiration. Thank you Mom and Dad for everything you do. Love you all. </vt:lpstr>
      <vt:lpstr>Yixuan Xie BA Communication Studies   </vt:lpstr>
      <vt:lpstr>Mengtian Ye BA Statistics  1. Thanks to all my friends. 2. Thanks to all my instructors. 3. I will miss this place. 4. Go gophers Go! 5.Bio-Med is the best. </vt:lpstr>
      <vt:lpstr>PowerPoint Presentation</vt:lpstr>
      <vt:lpstr>PowerPoint Presentation</vt:lpstr>
      <vt:lpstr>April Yun BA Biology, Society, &amp; Environment  </vt:lpstr>
      <vt:lpstr>Leslie Irene Zamzow BA Biology, Society &amp; Environment  </vt:lpstr>
      <vt:lpstr>PowerPoint Presentation</vt:lpstr>
      <vt:lpstr>PowerPoint Presentation</vt:lpstr>
      <vt:lpstr>PowerPoint Presentation</vt:lpstr>
      <vt:lpstr>PowerPoint Presentation</vt:lpstr>
    </vt:vector>
  </TitlesOfParts>
  <Company>University of Minnesota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CLA</dc:creator>
  <cp:lastModifiedBy>CLA-OIT Staff</cp:lastModifiedBy>
  <cp:revision>27</cp:revision>
  <dcterms:created xsi:type="dcterms:W3CDTF">2013-12-05T16:56:12Z</dcterms:created>
  <dcterms:modified xsi:type="dcterms:W3CDTF">2013-12-10T16:58:06Z</dcterms:modified>
</cp:coreProperties>
</file>