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4"/>
  </p:notesMasterIdLst>
  <p:sldIdLst>
    <p:sldId id="525" r:id="rId2"/>
    <p:sldId id="257" r:id="rId3"/>
    <p:sldId id="258" r:id="rId4"/>
    <p:sldId id="259" r:id="rId5"/>
    <p:sldId id="261" r:id="rId6"/>
    <p:sldId id="264" r:id="rId7"/>
    <p:sldId id="262" r:id="rId8"/>
    <p:sldId id="265" r:id="rId9"/>
    <p:sldId id="260" r:id="rId10"/>
    <p:sldId id="527" r:id="rId11"/>
    <p:sldId id="266" r:id="rId12"/>
    <p:sldId id="267" r:id="rId13"/>
    <p:sldId id="263" r:id="rId14"/>
    <p:sldId id="268" r:id="rId15"/>
    <p:sldId id="269" r:id="rId16"/>
    <p:sldId id="271" r:id="rId17"/>
    <p:sldId id="272" r:id="rId18"/>
    <p:sldId id="273" r:id="rId19"/>
    <p:sldId id="274" r:id="rId20"/>
    <p:sldId id="276" r:id="rId21"/>
    <p:sldId id="528" r:id="rId22"/>
    <p:sldId id="277" r:id="rId23"/>
    <p:sldId id="278" r:id="rId24"/>
    <p:sldId id="529" r:id="rId25"/>
    <p:sldId id="279" r:id="rId26"/>
    <p:sldId id="281" r:id="rId27"/>
    <p:sldId id="282" r:id="rId28"/>
    <p:sldId id="275" r:id="rId29"/>
    <p:sldId id="284" r:id="rId30"/>
    <p:sldId id="286" r:id="rId31"/>
    <p:sldId id="530" r:id="rId32"/>
    <p:sldId id="287" r:id="rId33"/>
    <p:sldId id="283" r:id="rId34"/>
    <p:sldId id="288" r:id="rId35"/>
    <p:sldId id="289" r:id="rId36"/>
    <p:sldId id="291" r:id="rId37"/>
    <p:sldId id="292" r:id="rId38"/>
    <p:sldId id="290" r:id="rId39"/>
    <p:sldId id="294" r:id="rId40"/>
    <p:sldId id="295" r:id="rId41"/>
    <p:sldId id="296" r:id="rId42"/>
    <p:sldId id="297" r:id="rId43"/>
    <p:sldId id="293" r:id="rId44"/>
    <p:sldId id="299" r:id="rId45"/>
    <p:sldId id="301" r:id="rId46"/>
    <p:sldId id="531" r:id="rId47"/>
    <p:sldId id="302" r:id="rId48"/>
    <p:sldId id="300" r:id="rId49"/>
    <p:sldId id="303" r:id="rId50"/>
    <p:sldId id="304" r:id="rId51"/>
    <p:sldId id="306" r:id="rId52"/>
    <p:sldId id="307" r:id="rId53"/>
    <p:sldId id="305" r:id="rId54"/>
    <p:sldId id="308" r:id="rId55"/>
    <p:sldId id="309" r:id="rId56"/>
    <p:sldId id="311" r:id="rId57"/>
    <p:sldId id="312" r:id="rId58"/>
    <p:sldId id="310" r:id="rId59"/>
    <p:sldId id="314" r:id="rId60"/>
    <p:sldId id="315" r:id="rId61"/>
    <p:sldId id="316" r:id="rId62"/>
    <p:sldId id="317" r:id="rId63"/>
    <p:sldId id="313" r:id="rId64"/>
    <p:sldId id="319" r:id="rId65"/>
    <p:sldId id="320" r:id="rId66"/>
    <p:sldId id="321" r:id="rId67"/>
    <p:sldId id="322" r:id="rId68"/>
    <p:sldId id="298" r:id="rId69"/>
    <p:sldId id="324" r:id="rId70"/>
    <p:sldId id="540" r:id="rId71"/>
    <p:sldId id="326" r:id="rId72"/>
    <p:sldId id="327" r:id="rId73"/>
    <p:sldId id="325" r:id="rId74"/>
    <p:sldId id="329" r:id="rId75"/>
    <p:sldId id="331" r:id="rId76"/>
    <p:sldId id="533" r:id="rId77"/>
    <p:sldId id="332" r:id="rId78"/>
    <p:sldId id="330" r:id="rId79"/>
    <p:sldId id="333" r:id="rId80"/>
    <p:sldId id="334" r:id="rId81"/>
    <p:sldId id="336" r:id="rId82"/>
    <p:sldId id="337" r:id="rId83"/>
    <p:sldId id="318" r:id="rId84"/>
    <p:sldId id="349" r:id="rId85"/>
    <p:sldId id="351" r:id="rId86"/>
    <p:sldId id="534" r:id="rId87"/>
    <p:sldId id="342" r:id="rId88"/>
    <p:sldId id="328" r:id="rId89"/>
    <p:sldId id="353" r:id="rId90"/>
    <p:sldId id="354" r:id="rId91"/>
    <p:sldId id="356" r:id="rId92"/>
    <p:sldId id="347" r:id="rId93"/>
    <p:sldId id="350" r:id="rId94"/>
    <p:sldId id="348" r:id="rId95"/>
    <p:sldId id="358" r:id="rId96"/>
    <p:sldId id="359" r:id="rId97"/>
    <p:sldId id="352" r:id="rId98"/>
    <p:sldId id="355" r:id="rId99"/>
    <p:sldId id="539" r:id="rId100"/>
    <p:sldId id="360" r:id="rId101"/>
    <p:sldId id="364" r:id="rId102"/>
    <p:sldId id="357" r:id="rId103"/>
    <p:sldId id="365" r:id="rId104"/>
    <p:sldId id="535" r:id="rId105"/>
    <p:sldId id="366" r:id="rId106"/>
    <p:sldId id="368" r:id="rId107"/>
    <p:sldId id="362" r:id="rId108"/>
    <p:sldId id="370" r:id="rId109"/>
    <p:sldId id="369" r:id="rId110"/>
    <p:sldId id="371" r:id="rId111"/>
    <p:sldId id="373" r:id="rId112"/>
    <p:sldId id="367" r:id="rId113"/>
    <p:sldId id="378" r:id="rId114"/>
    <p:sldId id="374" r:id="rId115"/>
    <p:sldId id="376" r:id="rId116"/>
    <p:sldId id="379" r:id="rId117"/>
    <p:sldId id="372" r:id="rId118"/>
    <p:sldId id="375" r:id="rId119"/>
    <p:sldId id="381" r:id="rId120"/>
    <p:sldId id="380" r:id="rId121"/>
    <p:sldId id="384" r:id="rId122"/>
    <p:sldId id="377" r:id="rId123"/>
    <p:sldId id="383" r:id="rId124"/>
    <p:sldId id="385" r:id="rId125"/>
    <p:sldId id="386" r:id="rId126"/>
    <p:sldId id="389" r:id="rId127"/>
    <p:sldId id="382" r:id="rId128"/>
    <p:sldId id="388" r:id="rId129"/>
    <p:sldId id="391" r:id="rId130"/>
    <p:sldId id="390" r:id="rId131"/>
    <p:sldId id="393" r:id="rId132"/>
    <p:sldId id="387" r:id="rId133"/>
    <p:sldId id="396" r:id="rId134"/>
    <p:sldId id="394" r:id="rId135"/>
    <p:sldId id="395" r:id="rId136"/>
    <p:sldId id="398" r:id="rId137"/>
    <p:sldId id="392" r:id="rId138"/>
    <p:sldId id="399" r:id="rId139"/>
    <p:sldId id="400" r:id="rId140"/>
    <p:sldId id="403" r:id="rId141"/>
    <p:sldId id="405" r:id="rId142"/>
    <p:sldId id="397" r:id="rId143"/>
    <p:sldId id="401" r:id="rId144"/>
    <p:sldId id="406" r:id="rId145"/>
    <p:sldId id="408" r:id="rId146"/>
    <p:sldId id="410" r:id="rId147"/>
    <p:sldId id="402" r:id="rId148"/>
    <p:sldId id="411" r:id="rId149"/>
    <p:sldId id="536" r:id="rId150"/>
    <p:sldId id="413" r:id="rId151"/>
    <p:sldId id="409" r:id="rId152"/>
    <p:sldId id="407" r:id="rId153"/>
    <p:sldId id="416" r:id="rId154"/>
    <p:sldId id="404" r:id="rId155"/>
    <p:sldId id="415" r:id="rId156"/>
    <p:sldId id="414" r:id="rId157"/>
    <p:sldId id="412" r:id="rId158"/>
    <p:sldId id="419" r:id="rId159"/>
    <p:sldId id="418" r:id="rId160"/>
    <p:sldId id="420" r:id="rId161"/>
    <p:sldId id="421" r:id="rId162"/>
    <p:sldId id="417" r:id="rId163"/>
    <p:sldId id="424" r:id="rId164"/>
    <p:sldId id="423" r:id="rId165"/>
    <p:sldId id="425" r:id="rId166"/>
    <p:sldId id="426" r:id="rId167"/>
    <p:sldId id="422" r:id="rId168"/>
    <p:sldId id="431" r:id="rId169"/>
    <p:sldId id="428" r:id="rId170"/>
    <p:sldId id="429" r:id="rId171"/>
    <p:sldId id="430" r:id="rId172"/>
    <p:sldId id="427" r:id="rId173"/>
    <p:sldId id="434" r:id="rId174"/>
    <p:sldId id="433" r:id="rId175"/>
    <p:sldId id="435" r:id="rId176"/>
    <p:sldId id="436" r:id="rId177"/>
    <p:sldId id="432" r:id="rId178"/>
    <p:sldId id="520" r:id="rId179"/>
    <p:sldId id="439" r:id="rId180"/>
    <p:sldId id="440" r:id="rId181"/>
    <p:sldId id="537" r:id="rId182"/>
    <p:sldId id="437" r:id="rId183"/>
    <p:sldId id="471" r:id="rId184"/>
    <p:sldId id="443" r:id="rId185"/>
    <p:sldId id="444" r:id="rId186"/>
    <p:sldId id="446" r:id="rId187"/>
    <p:sldId id="512" r:id="rId188"/>
    <p:sldId id="441" r:id="rId189"/>
    <p:sldId id="483" r:id="rId190"/>
    <p:sldId id="448" r:id="rId191"/>
    <p:sldId id="453" r:id="rId192"/>
    <p:sldId id="447" r:id="rId193"/>
    <p:sldId id="523" r:id="rId194"/>
    <p:sldId id="450" r:id="rId195"/>
    <p:sldId id="451" r:id="rId196"/>
    <p:sldId id="454" r:id="rId197"/>
    <p:sldId id="452" r:id="rId198"/>
    <p:sldId id="445" r:id="rId199"/>
    <p:sldId id="455" r:id="rId200"/>
    <p:sldId id="464" r:id="rId201"/>
    <p:sldId id="458" r:id="rId202"/>
    <p:sldId id="467" r:id="rId203"/>
    <p:sldId id="456" r:id="rId204"/>
    <p:sldId id="459" r:id="rId205"/>
    <p:sldId id="461" r:id="rId206"/>
    <p:sldId id="463" r:id="rId207"/>
    <p:sldId id="462" r:id="rId208"/>
    <p:sldId id="460" r:id="rId209"/>
    <p:sldId id="538" r:id="rId210"/>
    <p:sldId id="524" r:id="rId211"/>
    <p:sldId id="475" r:id="rId212"/>
    <p:sldId id="522" r:id="rId2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39" d="100"/>
          <a:sy n="139" d="100"/>
        </p:scale>
        <p:origin x="-157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240"/>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14" Type="http://schemas.openxmlformats.org/officeDocument/2006/relationships/notesMaster" Target="notesMasters/notesMaster1.xml"/><Relationship Id="rId215" Type="http://schemas.openxmlformats.org/officeDocument/2006/relationships/printerSettings" Target="printerSettings/printerSettings1.bin"/><Relationship Id="rId216" Type="http://schemas.openxmlformats.org/officeDocument/2006/relationships/presProps" Target="presProps.xml"/><Relationship Id="rId217" Type="http://schemas.openxmlformats.org/officeDocument/2006/relationships/viewProps" Target="viewProps.xml"/><Relationship Id="rId218" Type="http://schemas.openxmlformats.org/officeDocument/2006/relationships/theme" Target="theme/theme1.xml"/><Relationship Id="rId2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9041CE5-984E-0A40-90B2-54ED45194104}" type="datetimeFigureOut">
              <a:rPr lang="en-US" smtClean="0"/>
              <a:pPr/>
              <a:t>12/10/13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B4C97A-8BFC-2C4B-B4D8-9F895AAB03F4}" type="slidenum">
              <a:rPr lang="en-US" smtClean="0"/>
              <a:pPr/>
              <a:t>‹#›</a:t>
            </a:fld>
            <a:endParaRPr lang="en-US"/>
          </a:p>
        </p:txBody>
      </p:sp>
    </p:spTree>
    <p:extLst>
      <p:ext uri="{BB962C8B-B14F-4D97-AF65-F5344CB8AC3E}">
        <p14:creationId xmlns:p14="http://schemas.microsoft.com/office/powerpoint/2010/main" val="10456652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9B5A52A1-C809-264B-9B73-814CE1AEAC94}" type="slidenum">
              <a:rPr lang="en-US">
                <a:latin typeface="Arial" pitchFamily="-105" charset="0"/>
                <a:ea typeface="ヒラギノ角ゴ Pro W3" pitchFamily="-105" charset="-128"/>
                <a:cs typeface="ヒラギノ角ゴ Pro W3" pitchFamily="-105" charset="-128"/>
              </a:rPr>
              <a:pPr/>
              <a:t>2</a:t>
            </a:fld>
            <a:endParaRPr lang="en-US">
              <a:latin typeface="Arial" pitchFamily="-105" charset="0"/>
              <a:ea typeface="ヒラギノ角ゴ Pro W3" pitchFamily="-105" charset="-128"/>
              <a:cs typeface="ヒラギノ角ゴ Pro W3" pitchFamily="-105" charset="-128"/>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6079EBB-1D8F-4A46-8813-529BEB45636E}" type="slidenum">
              <a:rPr lang="en-US">
                <a:latin typeface="Arial" pitchFamily="-105" charset="0"/>
                <a:ea typeface="ヒラギノ角ゴ Pro W3" pitchFamily="-105" charset="-128"/>
                <a:cs typeface="ヒラギノ角ゴ Pro W3" pitchFamily="-105" charset="-128"/>
              </a:rPr>
              <a:pPr/>
              <a:t>47</a:t>
            </a:fld>
            <a:endParaRPr lang="en-US">
              <a:latin typeface="Arial" pitchFamily="-105" charset="0"/>
              <a:ea typeface="ヒラギノ角ゴ Pro W3" pitchFamily="-105" charset="-128"/>
              <a:cs typeface="ヒラギノ角ゴ Pro W3" pitchFamily="-105" charset="-128"/>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D16003E2-D08F-0641-819B-2C90E9515CB1}" type="slidenum">
              <a:rPr lang="en-US">
                <a:latin typeface="Arial" pitchFamily="-105" charset="0"/>
                <a:ea typeface="ヒラギノ角ゴ Pro W3" pitchFamily="-105" charset="-128"/>
                <a:cs typeface="ヒラギノ角ゴ Pro W3" pitchFamily="-105" charset="-128"/>
              </a:rPr>
              <a:pPr/>
              <a:t>52</a:t>
            </a:fld>
            <a:endParaRPr lang="en-US">
              <a:latin typeface="Arial" pitchFamily="-105" charset="0"/>
              <a:ea typeface="ヒラギノ角ゴ Pro W3" pitchFamily="-105" charset="-128"/>
              <a:cs typeface="ヒラギノ角ゴ Pro W3" pitchFamily="-105" charset="-128"/>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696ACC19-028B-0546-AF5A-B90418F68BE2}" type="slidenum">
              <a:rPr lang="en-US">
                <a:latin typeface="Arial" pitchFamily="-105" charset="0"/>
                <a:ea typeface="ヒラギノ角ゴ Pro W3" pitchFamily="-105" charset="-128"/>
                <a:cs typeface="ヒラギノ角ゴ Pro W3" pitchFamily="-105" charset="-128"/>
              </a:rPr>
              <a:pPr/>
              <a:t>57</a:t>
            </a:fld>
            <a:endParaRPr lang="en-US">
              <a:latin typeface="Arial" pitchFamily="-105" charset="0"/>
              <a:ea typeface="ヒラギノ角ゴ Pro W3" pitchFamily="-105" charset="-128"/>
              <a:cs typeface="ヒラギノ角ゴ Pro W3" pitchFamily="-105" charset="-128"/>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63D49DEF-FA6E-9145-A894-E17C652AA2D9}" type="slidenum">
              <a:rPr lang="en-US">
                <a:latin typeface="Arial" pitchFamily="-105" charset="0"/>
                <a:ea typeface="ヒラギノ角ゴ Pro W3" pitchFamily="-105" charset="-128"/>
                <a:cs typeface="ヒラギノ角ゴ Pro W3" pitchFamily="-105" charset="-128"/>
              </a:rPr>
              <a:pPr/>
              <a:t>62</a:t>
            </a:fld>
            <a:endParaRPr lang="en-US">
              <a:latin typeface="Arial" pitchFamily="-105" charset="0"/>
              <a:ea typeface="ヒラギノ角ゴ Pro W3" pitchFamily="-105" charset="-128"/>
              <a:cs typeface="ヒラギノ角ゴ Pro W3" pitchFamily="-105" charset="-128"/>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01B1725C-5E8C-AD4E-9EFE-C8D9F4923517}" type="slidenum">
              <a:rPr lang="en-US">
                <a:latin typeface="Arial" pitchFamily="-105" charset="0"/>
                <a:ea typeface="ヒラギノ角ゴ Pro W3" pitchFamily="-105" charset="-128"/>
                <a:cs typeface="ヒラギノ角ゴ Pro W3" pitchFamily="-105" charset="-128"/>
              </a:rPr>
              <a:pPr/>
              <a:t>67</a:t>
            </a:fld>
            <a:endParaRPr lang="en-US">
              <a:latin typeface="Arial" pitchFamily="-105" charset="0"/>
              <a:ea typeface="ヒラギノ角ゴ Pro W3" pitchFamily="-105" charset="-128"/>
              <a:cs typeface="ヒラギノ角ゴ Pro W3" pitchFamily="-105" charset="-128"/>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09631B3B-1598-1145-8897-D6082B4FD8FB}" type="slidenum">
              <a:rPr lang="en-US">
                <a:latin typeface="Arial" pitchFamily="-105" charset="0"/>
                <a:ea typeface="ヒラギノ角ゴ Pro W3" pitchFamily="-105" charset="-128"/>
                <a:cs typeface="ヒラギノ角ゴ Pro W3" pitchFamily="-105" charset="-128"/>
              </a:rPr>
              <a:pPr/>
              <a:t>72</a:t>
            </a:fld>
            <a:endParaRPr lang="en-US">
              <a:latin typeface="Arial" pitchFamily="-105" charset="0"/>
              <a:ea typeface="ヒラギノ角ゴ Pro W3" pitchFamily="-105" charset="-128"/>
              <a:cs typeface="ヒラギノ角ゴ Pro W3" pitchFamily="-105" charset="-128"/>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82CF4605-0BE7-8A42-9F83-93E52ECA1D85}" type="slidenum">
              <a:rPr lang="en-US">
                <a:latin typeface="Arial" pitchFamily="-105" charset="0"/>
                <a:ea typeface="ヒラギノ角ゴ Pro W3" pitchFamily="-105" charset="-128"/>
                <a:cs typeface="ヒラギノ角ゴ Pro W3" pitchFamily="-105" charset="-128"/>
              </a:rPr>
              <a:pPr/>
              <a:t>77</a:t>
            </a:fld>
            <a:endParaRPr lang="en-US">
              <a:latin typeface="Arial" pitchFamily="-105" charset="0"/>
              <a:ea typeface="ヒラギノ角ゴ Pro W3" pitchFamily="-105" charset="-128"/>
              <a:cs typeface="ヒラギノ角ゴ Pro W3" pitchFamily="-105" charset="-128"/>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E8B3B32F-DF9C-8A4A-97EF-3DDC809C199C}" type="slidenum">
              <a:rPr lang="en-US">
                <a:latin typeface="Arial" pitchFamily="-105" charset="0"/>
                <a:ea typeface="ヒラギノ角ゴ Pro W3" pitchFamily="-105" charset="-128"/>
                <a:cs typeface="ヒラギノ角ゴ Pro W3" pitchFamily="-105" charset="-128"/>
              </a:rPr>
              <a:pPr/>
              <a:t>82</a:t>
            </a:fld>
            <a:endParaRPr lang="en-US">
              <a:latin typeface="Arial" pitchFamily="-105" charset="0"/>
              <a:ea typeface="ヒラギノ角ゴ Pro W3" pitchFamily="-105" charset="-128"/>
              <a:cs typeface="ヒラギノ角ゴ Pro W3" pitchFamily="-105" charset="-128"/>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6BD5EA43-DD96-264F-85E4-B3F8249AE72E}" type="slidenum">
              <a:rPr lang="en-US">
                <a:latin typeface="Arial" pitchFamily="-105" charset="0"/>
                <a:ea typeface="ヒラギノ角ゴ Pro W3" pitchFamily="-105" charset="-128"/>
                <a:cs typeface="ヒラギノ角ゴ Pro W3" pitchFamily="-105" charset="-128"/>
              </a:rPr>
              <a:pPr/>
              <a:t>87</a:t>
            </a:fld>
            <a:endParaRPr lang="en-US">
              <a:latin typeface="Arial" pitchFamily="-105" charset="0"/>
              <a:ea typeface="ヒラギノ角ゴ Pro W3" pitchFamily="-105" charset="-128"/>
              <a:cs typeface="ヒラギノ角ゴ Pro W3" pitchFamily="-105" charset="-128"/>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634E4CE1-AED8-4443-B977-BD0E05551668}" type="slidenum">
              <a:rPr lang="en-US">
                <a:latin typeface="Arial" pitchFamily="-105" charset="0"/>
                <a:ea typeface="ヒラギノ角ゴ Pro W3" pitchFamily="-105" charset="-128"/>
                <a:cs typeface="ヒラギノ角ゴ Pro W3" pitchFamily="-105" charset="-128"/>
              </a:rPr>
              <a:pPr/>
              <a:t>92</a:t>
            </a:fld>
            <a:endParaRPr lang="en-US">
              <a:latin typeface="Arial" pitchFamily="-105" charset="0"/>
              <a:ea typeface="ヒラギノ角ゴ Pro W3" pitchFamily="-105" charset="-128"/>
              <a:cs typeface="ヒラギノ角ゴ Pro W3" pitchFamily="-105" charset="-128"/>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42154FB2-5FF3-554E-9FBF-949954C0100B}" type="slidenum">
              <a:rPr lang="en-US">
                <a:latin typeface="Arial" pitchFamily="-105" charset="0"/>
                <a:ea typeface="ヒラギノ角ゴ Pro W3" pitchFamily="-105" charset="-128"/>
                <a:cs typeface="ヒラギノ角ゴ Pro W3" pitchFamily="-105" charset="-128"/>
              </a:rPr>
              <a:pPr/>
              <a:t>7</a:t>
            </a:fld>
            <a:endParaRPr lang="en-US">
              <a:latin typeface="Arial" pitchFamily="-105" charset="0"/>
              <a:ea typeface="ヒラギノ角ゴ Pro W3" pitchFamily="-105" charset="-128"/>
              <a:cs typeface="ヒラギノ角ゴ Pro W3" pitchFamily="-105" charset="-128"/>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95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783D2E1A-19F9-6D48-9468-A4FBEB1A4C68}" type="slidenum">
              <a:rPr lang="en-US">
                <a:latin typeface="Arial" pitchFamily="-105" charset="0"/>
                <a:ea typeface="ヒラギノ角ゴ Pro W3" pitchFamily="-105" charset="-128"/>
                <a:cs typeface="ヒラギノ角ゴ Pro W3" pitchFamily="-105" charset="-128"/>
              </a:rPr>
              <a:pPr/>
              <a:t>97</a:t>
            </a:fld>
            <a:endParaRPr lang="en-US">
              <a:latin typeface="Arial" pitchFamily="-105" charset="0"/>
              <a:ea typeface="ヒラギノ角ゴ Pro W3" pitchFamily="-105" charset="-128"/>
              <a:cs typeface="ヒラギノ角ゴ Pro W3" pitchFamily="-105" charset="-128"/>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100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643EA9D8-6D1E-9C47-823C-D6400D5DF61A}" type="slidenum">
              <a:rPr lang="en-US">
                <a:latin typeface="Arial" pitchFamily="-105" charset="0"/>
                <a:ea typeface="ヒラギノ角ゴ Pro W3" pitchFamily="-105" charset="-128"/>
                <a:cs typeface="ヒラギノ角ゴ Pro W3" pitchFamily="-105" charset="-128"/>
              </a:rPr>
              <a:pPr/>
              <a:t>102</a:t>
            </a:fld>
            <a:endParaRPr lang="en-US">
              <a:latin typeface="Arial" pitchFamily="-105" charset="0"/>
              <a:ea typeface="ヒラギノ角ゴ Pro W3" pitchFamily="-105" charset="-128"/>
              <a:cs typeface="ヒラギノ角ゴ Pro W3" pitchFamily="-105" charset="-128"/>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103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106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1123725B-1220-8A47-8949-F8653A2D8F40}" type="slidenum">
              <a:rPr lang="en-US">
                <a:latin typeface="Arial" pitchFamily="-105" charset="0"/>
                <a:ea typeface="ヒラギノ角ゴ Pro W3" pitchFamily="-105" charset="-128"/>
                <a:cs typeface="ヒラギノ角ゴ Pro W3" pitchFamily="-105" charset="-128"/>
              </a:rPr>
              <a:pPr/>
              <a:t>107</a:t>
            </a:fld>
            <a:endParaRPr lang="en-US">
              <a:latin typeface="Arial" pitchFamily="-105" charset="0"/>
              <a:ea typeface="ヒラギノ角ゴ Pro W3" pitchFamily="-105" charset="-128"/>
              <a:cs typeface="ヒラギノ角ゴ Pro W3" pitchFamily="-105" charset="-128"/>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108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111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2D544A3C-6798-7D4A-AEA1-4150B68F0FBC}" type="slidenum">
              <a:rPr lang="en-US">
                <a:latin typeface="Arial" pitchFamily="-105" charset="0"/>
                <a:ea typeface="ヒラギノ角ゴ Pro W3" pitchFamily="-105" charset="-128"/>
                <a:cs typeface="ヒラギノ角ゴ Pro W3" pitchFamily="-105" charset="-128"/>
              </a:rPr>
              <a:pPr/>
              <a:t>112</a:t>
            </a:fld>
            <a:endParaRPr lang="en-US">
              <a:latin typeface="Arial" pitchFamily="-105" charset="0"/>
              <a:ea typeface="ヒラギノ角ゴ Pro W3" pitchFamily="-105" charset="-128"/>
              <a:cs typeface="ヒラギノ角ゴ Pro W3" pitchFamily="-105" charset="-128"/>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D0B2436-77BB-BB41-AFC2-93F84F732FD9}" type="slidenum">
              <a:rPr lang="en-US">
                <a:latin typeface="Arial" pitchFamily="-105" charset="0"/>
                <a:ea typeface="ヒラギノ角ゴ Pro W3" pitchFamily="-105" charset="-128"/>
                <a:cs typeface="ヒラギノ角ゴ Pro W3" pitchFamily="-105" charset="-128"/>
              </a:rPr>
              <a:pPr/>
              <a:t>12</a:t>
            </a:fld>
            <a:endParaRPr lang="en-US">
              <a:latin typeface="Arial" pitchFamily="-105" charset="0"/>
              <a:ea typeface="ヒラギノ角ゴ Pro W3" pitchFamily="-105" charset="-128"/>
              <a:cs typeface="ヒラギノ角ゴ Pro W3" pitchFamily="-105" charset="-128"/>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113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4439D0C8-1C56-7042-B397-F99D54394DFD}" type="slidenum">
              <a:rPr lang="en-US">
                <a:latin typeface="Arial" pitchFamily="-105" charset="0"/>
                <a:ea typeface="ヒラギノ角ゴ Pro W3" pitchFamily="-105" charset="-128"/>
                <a:cs typeface="ヒラギノ角ゴ Pro W3" pitchFamily="-105" charset="-128"/>
              </a:rPr>
              <a:pPr/>
              <a:t>117</a:t>
            </a:fld>
            <a:endParaRPr lang="en-US">
              <a:latin typeface="Arial" pitchFamily="-105" charset="0"/>
              <a:ea typeface="ヒラギノ角ゴ Pro W3" pitchFamily="-105" charset="-128"/>
              <a:cs typeface="ヒラギノ角ゴ Pro W3" pitchFamily="-105" charset="-128"/>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118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120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CF8BDAD3-9C7A-0C43-8C61-09C37CD02753}" type="slidenum">
              <a:rPr lang="en-US">
                <a:latin typeface="Arial" pitchFamily="-105" charset="0"/>
                <a:ea typeface="ヒラギノ角ゴ Pro W3" pitchFamily="-105" charset="-128"/>
                <a:cs typeface="ヒラギノ角ゴ Pro W3" pitchFamily="-105" charset="-128"/>
              </a:rPr>
              <a:pPr/>
              <a:t>122</a:t>
            </a:fld>
            <a:endParaRPr lang="en-US">
              <a:latin typeface="Arial" pitchFamily="-105" charset="0"/>
              <a:ea typeface="ヒラギノ角ゴ Pro W3" pitchFamily="-105" charset="-128"/>
              <a:cs typeface="ヒラギノ角ゴ Pro W3" pitchFamily="-105" charset="-128"/>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123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124</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CFEFD983-D5F3-DF4F-AC00-1436EE443407}" type="slidenum">
              <a:rPr lang="en-US">
                <a:latin typeface="Arial" pitchFamily="-105" charset="0"/>
                <a:ea typeface="ヒラギノ角ゴ Pro W3" pitchFamily="-105" charset="-128"/>
                <a:cs typeface="ヒラギノ角ゴ Pro W3" pitchFamily="-105" charset="-128"/>
              </a:rPr>
              <a:pPr/>
              <a:t>127</a:t>
            </a:fld>
            <a:endParaRPr lang="en-US">
              <a:latin typeface="Arial" pitchFamily="-105" charset="0"/>
              <a:ea typeface="ヒラギノ角ゴ Pro W3" pitchFamily="-105" charset="-128"/>
              <a:cs typeface="ヒラギノ角ゴ Pro W3" pitchFamily="-105" charset="-128"/>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128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129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FD78C743-CD6F-3D43-8774-006BDAC23E75}" type="slidenum">
              <a:rPr lang="en-US">
                <a:latin typeface="Arial" pitchFamily="-105" charset="0"/>
                <a:ea typeface="ヒラギノ角ゴ Pro W3" pitchFamily="-105" charset="-128"/>
                <a:cs typeface="ヒラギノ角ゴ Pro W3" pitchFamily="-105" charset="-128"/>
              </a:rPr>
              <a:pPr/>
              <a:t>17</a:t>
            </a:fld>
            <a:endParaRPr lang="en-US">
              <a:latin typeface="Arial" pitchFamily="-105" charset="0"/>
              <a:ea typeface="ヒラギノ角ゴ Pro W3" pitchFamily="-105" charset="-128"/>
              <a:cs typeface="ヒラギノ角ゴ Pro W3" pitchFamily="-105" charset="-128"/>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B5091BDF-7DC5-9D4C-95D1-A002986DC281}" type="slidenum">
              <a:rPr lang="en-US">
                <a:latin typeface="Arial" pitchFamily="-105" charset="0"/>
                <a:ea typeface="ヒラギノ角ゴ Pro W3" pitchFamily="-105" charset="-128"/>
                <a:cs typeface="ヒラギノ角ゴ Pro W3" pitchFamily="-105" charset="-128"/>
              </a:rPr>
              <a:pPr/>
              <a:t>132</a:t>
            </a:fld>
            <a:endParaRPr lang="en-US">
              <a:latin typeface="Arial" pitchFamily="-105" charset="0"/>
              <a:ea typeface="ヒラギノ角ゴ Pro W3" pitchFamily="-105" charset="-128"/>
              <a:cs typeface="ヒラギノ角ゴ Pro W3" pitchFamily="-105" charset="-128"/>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133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134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2CDB5044-91C5-A240-8028-6A23F365AED3}" type="slidenum">
              <a:rPr lang="en-US">
                <a:latin typeface="Arial" pitchFamily="-105" charset="0"/>
                <a:ea typeface="ヒラギノ角ゴ Pro W3" pitchFamily="-105" charset="-128"/>
                <a:cs typeface="ヒラギノ角ゴ Pro W3" pitchFamily="-105" charset="-128"/>
              </a:rPr>
              <a:pPr/>
              <a:t>137</a:t>
            </a:fld>
            <a:endParaRPr lang="en-US">
              <a:latin typeface="Arial" pitchFamily="-105" charset="0"/>
              <a:ea typeface="ヒラギノ角ゴ Pro W3" pitchFamily="-105" charset="-128"/>
              <a:cs typeface="ヒラギノ角ゴ Pro W3" pitchFamily="-105" charset="-128"/>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138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65C0D418-C9D7-7746-BB07-ED412DC181B8}" type="slidenum">
              <a:rPr lang="en-US">
                <a:latin typeface="Arial" pitchFamily="-105" charset="0"/>
                <a:ea typeface="ヒラギノ角ゴ Pro W3" pitchFamily="-105" charset="-128"/>
                <a:cs typeface="ヒラギノ角ゴ Pro W3" pitchFamily="-105" charset="-128"/>
              </a:rPr>
              <a:pPr/>
              <a:t>142</a:t>
            </a:fld>
            <a:endParaRPr lang="en-US">
              <a:latin typeface="Arial" pitchFamily="-105" charset="0"/>
              <a:ea typeface="ヒラギノ角ゴ Pro W3" pitchFamily="-105" charset="-128"/>
              <a:cs typeface="ヒラギノ角ゴ Pro W3" pitchFamily="-105" charset="-128"/>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143</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144</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A3BB23DD-3707-524D-B4A0-FD9CFB181556}" type="slidenum">
              <a:rPr lang="en-US">
                <a:latin typeface="Arial" pitchFamily="-105" charset="0"/>
                <a:ea typeface="ヒラギノ角ゴ Pro W3" pitchFamily="-105" charset="-128"/>
                <a:cs typeface="ヒラギノ角ゴ Pro W3" pitchFamily="-105" charset="-128"/>
              </a:rPr>
              <a:pPr/>
              <a:t>147</a:t>
            </a:fld>
            <a:endParaRPr lang="en-US">
              <a:latin typeface="Arial" pitchFamily="-105" charset="0"/>
              <a:ea typeface="ヒラギノ角ゴ Pro W3" pitchFamily="-105" charset="-128"/>
              <a:cs typeface="ヒラギノ角ゴ Pro W3" pitchFamily="-105" charset="-128"/>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148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6987872E-887C-5446-9A62-1A05F0BF3B2C}" type="slidenum">
              <a:rPr lang="en-US">
                <a:latin typeface="Arial" pitchFamily="-105" charset="0"/>
                <a:ea typeface="ヒラギノ角ゴ Pro W3" pitchFamily="-105" charset="-128"/>
                <a:cs typeface="ヒラギノ角ゴ Pro W3" pitchFamily="-105" charset="-128"/>
              </a:rPr>
              <a:pPr/>
              <a:t>22</a:t>
            </a:fld>
            <a:endParaRPr lang="en-US">
              <a:latin typeface="Arial" pitchFamily="-105" charset="0"/>
              <a:ea typeface="ヒラギノ角ゴ Pro W3" pitchFamily="-105" charset="-128"/>
              <a:cs typeface="ヒラギノ角ゴ Pro W3" pitchFamily="-105" charset="-128"/>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19F4662A-60F8-9141-BF7B-CF25495EE64A}" type="slidenum">
              <a:rPr lang="en-US">
                <a:latin typeface="Arial" pitchFamily="-105" charset="0"/>
                <a:ea typeface="ヒラギノ角ゴ Pro W3" pitchFamily="-105" charset="-128"/>
                <a:cs typeface="ヒラギノ角ゴ Pro W3" pitchFamily="-105" charset="-128"/>
              </a:rPr>
              <a:pPr/>
              <a:t>152</a:t>
            </a:fld>
            <a:endParaRPr lang="en-US">
              <a:latin typeface="Arial" pitchFamily="-105" charset="0"/>
              <a:ea typeface="ヒラギノ角ゴ Pro W3" pitchFamily="-105" charset="-128"/>
              <a:cs typeface="ヒラギノ角ゴ Pro W3" pitchFamily="-105" charset="-128"/>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156</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15455F07-3375-0244-A9BA-49E0DC0E2866}" type="slidenum">
              <a:rPr lang="en-US">
                <a:latin typeface="Arial" pitchFamily="-105" charset="0"/>
                <a:ea typeface="ヒラギノ角ゴ Pro W3" pitchFamily="-105" charset="-128"/>
                <a:cs typeface="ヒラギノ角ゴ Pro W3" pitchFamily="-105" charset="-128"/>
              </a:rPr>
              <a:pPr/>
              <a:t>157</a:t>
            </a:fld>
            <a:endParaRPr lang="en-US">
              <a:latin typeface="Arial" pitchFamily="-105" charset="0"/>
              <a:ea typeface="ヒラギノ角ゴ Pro W3" pitchFamily="-105" charset="-128"/>
              <a:cs typeface="ヒラギノ角ゴ Pro W3" pitchFamily="-105" charset="-128"/>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158</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161</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798CBD44-FA55-2042-B175-A8D1DB3AF09C}" type="slidenum">
              <a:rPr lang="en-US">
                <a:latin typeface="Arial" pitchFamily="-105" charset="0"/>
                <a:ea typeface="ヒラギノ角ゴ Pro W3" pitchFamily="-105" charset="-128"/>
                <a:cs typeface="ヒラギノ角ゴ Pro W3" pitchFamily="-105" charset="-128"/>
              </a:rPr>
              <a:pPr/>
              <a:t>162</a:t>
            </a:fld>
            <a:endParaRPr lang="en-US">
              <a:latin typeface="Arial" pitchFamily="-105" charset="0"/>
              <a:ea typeface="ヒラギノ角ゴ Pro W3" pitchFamily="-105" charset="-128"/>
              <a:cs typeface="ヒラギノ角ゴ Pro W3" pitchFamily="-105" charset="-128"/>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163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78857985-0B1D-DE47-9750-97007D8F7D8F}" type="slidenum">
              <a:rPr lang="en-US">
                <a:latin typeface="Arial" pitchFamily="-105" charset="0"/>
                <a:ea typeface="ヒラギノ角ゴ Pro W3" pitchFamily="-105" charset="-128"/>
                <a:cs typeface="ヒラギノ角ゴ Pro W3" pitchFamily="-105" charset="-128"/>
              </a:rPr>
              <a:pPr/>
              <a:t>27</a:t>
            </a:fld>
            <a:endParaRPr lang="en-US">
              <a:latin typeface="Arial" pitchFamily="-105" charset="0"/>
              <a:ea typeface="ヒラギノ角ゴ Pro W3" pitchFamily="-105" charset="-128"/>
              <a:cs typeface="ヒラギノ角ゴ Pro W3" pitchFamily="-105" charset="-128"/>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166</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86BA9C0D-ACF2-D146-A75D-BD49E9D65D07}" type="slidenum">
              <a:rPr lang="en-US">
                <a:latin typeface="Arial" pitchFamily="-105" charset="0"/>
                <a:ea typeface="ヒラギノ角ゴ Pro W3" pitchFamily="-105" charset="-128"/>
                <a:cs typeface="ヒラギノ角ゴ Pro W3" pitchFamily="-105" charset="-128"/>
              </a:rPr>
              <a:pPr/>
              <a:t>167</a:t>
            </a:fld>
            <a:endParaRPr lang="en-US">
              <a:latin typeface="Arial" pitchFamily="-105" charset="0"/>
              <a:ea typeface="ヒラギノ角ゴ Pro W3" pitchFamily="-105" charset="-128"/>
              <a:cs typeface="ヒラギノ角ゴ Pro W3" pitchFamily="-105" charset="-128"/>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168</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170</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709DEBEE-B92C-D54C-A073-CF0A6E0D1D4F}" type="slidenum">
              <a:rPr lang="en-US">
                <a:latin typeface="Arial" pitchFamily="-105" charset="0"/>
                <a:ea typeface="ヒラギノ角ゴ Pro W3" pitchFamily="-105" charset="-128"/>
                <a:cs typeface="ヒラギノ角ゴ Pro W3" pitchFamily="-105" charset="-128"/>
              </a:rPr>
              <a:pPr/>
              <a:t>172</a:t>
            </a:fld>
            <a:endParaRPr lang="en-US">
              <a:latin typeface="Arial" pitchFamily="-105" charset="0"/>
              <a:ea typeface="ヒラギノ角ゴ Pro W3" pitchFamily="-105" charset="-128"/>
              <a:cs typeface="ヒラギノ角ゴ Pro W3" pitchFamily="-105" charset="-128"/>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173</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CFB84C34-0183-1341-BE9B-3ACE5DEA5926}" type="slidenum">
              <a:rPr lang="en-US">
                <a:latin typeface="Arial" pitchFamily="-105" charset="0"/>
                <a:ea typeface="ヒラギノ角ゴ Pro W3" pitchFamily="-105" charset="-128"/>
                <a:cs typeface="ヒラギノ角ゴ Pro W3" pitchFamily="-105" charset="-128"/>
              </a:rPr>
              <a:pPr/>
              <a:t>177</a:t>
            </a:fld>
            <a:endParaRPr lang="en-US">
              <a:latin typeface="Arial" pitchFamily="-105" charset="0"/>
              <a:ea typeface="ヒラギノ角ゴ Pro W3" pitchFamily="-105" charset="-128"/>
              <a:cs typeface="ヒラギノ角ゴ Pro W3" pitchFamily="-105" charset="-128"/>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178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24ED867F-E60F-0D42-B77A-D87DB16A61CC}" type="slidenum">
              <a:rPr lang="en-US">
                <a:latin typeface="Arial" pitchFamily="-105" charset="0"/>
                <a:ea typeface="ヒラギノ角ゴ Pro W3" pitchFamily="-105" charset="-128"/>
                <a:cs typeface="ヒラギノ角ゴ Pro W3" pitchFamily="-105" charset="-128"/>
              </a:rPr>
              <a:pPr/>
              <a:t>182</a:t>
            </a:fld>
            <a:endParaRPr lang="en-US">
              <a:latin typeface="Arial" pitchFamily="-105" charset="0"/>
              <a:ea typeface="ヒラギノ角ゴ Pro W3" pitchFamily="-105" charset="-128"/>
              <a:cs typeface="ヒラギノ角ゴ Pro W3" pitchFamily="-105" charset="-128"/>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183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846E0AF5-8242-004F-8C15-C69B4447A2E0}" type="slidenum">
              <a:rPr lang="en-US">
                <a:latin typeface="Arial" pitchFamily="-105" charset="0"/>
                <a:ea typeface="ヒラギノ角ゴ Pro W3" pitchFamily="-105" charset="-128"/>
                <a:cs typeface="ヒラギノ角ゴ Pro W3" pitchFamily="-105" charset="-128"/>
              </a:rPr>
              <a:pPr/>
              <a:t>32</a:t>
            </a:fld>
            <a:endParaRPr lang="en-US">
              <a:latin typeface="Arial" pitchFamily="-105" charset="0"/>
              <a:ea typeface="ヒラギノ角ゴ Pro W3" pitchFamily="-105" charset="-128"/>
              <a:cs typeface="ヒラギノ角ゴ Pro W3" pitchFamily="-105" charset="-128"/>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F265BCDA-47E0-A34C-8563-ED9CE960FE77}" type="slidenum">
              <a:rPr lang="en-US">
                <a:latin typeface="Arial" pitchFamily="-105" charset="0"/>
                <a:ea typeface="ヒラギノ角ゴ Pro W3" pitchFamily="-105" charset="-128"/>
                <a:cs typeface="ヒラギノ角ゴ Pro W3" pitchFamily="-105" charset="-128"/>
              </a:rPr>
              <a:pPr/>
              <a:t>187</a:t>
            </a:fld>
            <a:endParaRPr lang="en-US">
              <a:latin typeface="Arial" pitchFamily="-105" charset="0"/>
              <a:ea typeface="ヒラギノ角ゴ Pro W3" pitchFamily="-105" charset="-128"/>
              <a:cs typeface="ヒラギノ角ゴ Pro W3" pitchFamily="-105" charset="-128"/>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188</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189</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191</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91E05849-B61B-0E44-966F-9D4FFF0A4500}" type="slidenum">
              <a:rPr lang="en-US">
                <a:latin typeface="Arial" pitchFamily="-105" charset="0"/>
                <a:ea typeface="ヒラギノ角ゴ Pro W3" pitchFamily="-105" charset="-128"/>
                <a:cs typeface="ヒラギノ角ゴ Pro W3" pitchFamily="-105" charset="-128"/>
              </a:rPr>
              <a:pPr/>
              <a:t>192</a:t>
            </a:fld>
            <a:endParaRPr lang="en-US">
              <a:latin typeface="Arial" pitchFamily="-105" charset="0"/>
              <a:ea typeface="ヒラギノ角ゴ Pro W3" pitchFamily="-105" charset="-128"/>
              <a:cs typeface="ヒラギノ角ゴ Pro W3" pitchFamily="-105" charset="-128"/>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193</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1B376463-8B77-4641-AF3B-4163D4FC6347}" type="slidenum">
              <a:rPr lang="en-US">
                <a:latin typeface="Arial" pitchFamily="-105" charset="0"/>
                <a:ea typeface="ヒラギノ角ゴ Pro W3" pitchFamily="-105" charset="-128"/>
                <a:cs typeface="ヒラギノ角ゴ Pro W3" pitchFamily="-105" charset="-128"/>
              </a:rPr>
              <a:pPr/>
              <a:t>197</a:t>
            </a:fld>
            <a:endParaRPr lang="en-US">
              <a:latin typeface="Arial" pitchFamily="-105" charset="0"/>
              <a:ea typeface="ヒラギノ角ゴ Pro W3" pitchFamily="-105" charset="-128"/>
              <a:cs typeface="ヒラギノ角ゴ Pro W3" pitchFamily="-105" charset="-128"/>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198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200</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7BC21C36-F8CB-7D45-81E3-E10B23FF8C98}" type="slidenum">
              <a:rPr lang="en-US">
                <a:latin typeface="Arial" pitchFamily="-105" charset="0"/>
                <a:ea typeface="ヒラギノ角ゴ Pro W3" pitchFamily="-105" charset="-128"/>
                <a:cs typeface="ヒラギノ角ゴ Pro W3" pitchFamily="-105" charset="-128"/>
              </a:rPr>
              <a:pPr/>
              <a:t>202</a:t>
            </a:fld>
            <a:endParaRPr lang="en-US">
              <a:latin typeface="Arial" pitchFamily="-105" charset="0"/>
              <a:ea typeface="ヒラギノ角ゴ Pro W3" pitchFamily="-105" charset="-128"/>
              <a:cs typeface="ヒラギノ角ゴ Pro W3" pitchFamily="-105" charset="-128"/>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CA5952DC-EF30-4145-A7E6-2B7BB0449776}" type="slidenum">
              <a:rPr lang="en-US">
                <a:latin typeface="Arial" pitchFamily="-105" charset="0"/>
                <a:ea typeface="ヒラギノ角ゴ Pro W3" pitchFamily="-105" charset="-128"/>
                <a:cs typeface="ヒラギノ角ゴ Pro W3" pitchFamily="-105" charset="-128"/>
              </a:rPr>
              <a:pPr/>
              <a:t>37</a:t>
            </a:fld>
            <a:endParaRPr lang="en-US">
              <a:latin typeface="Arial" pitchFamily="-105" charset="0"/>
              <a:ea typeface="ヒラギノ角ゴ Pro W3" pitchFamily="-105" charset="-128"/>
              <a:cs typeface="ヒラギノ角ゴ Pro W3" pitchFamily="-105" charset="-128"/>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203</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111D2965-5EF7-FC48-A6DC-C703EEBFA26A}" type="slidenum">
              <a:rPr lang="en-US">
                <a:latin typeface="Arial" pitchFamily="-105" charset="0"/>
                <a:ea typeface="ヒラギノ角ゴ Pro W3" pitchFamily="-105" charset="-128"/>
                <a:cs typeface="ヒラギノ角ゴ Pro W3" pitchFamily="-105" charset="-128"/>
              </a:rPr>
              <a:pPr/>
              <a:t>207</a:t>
            </a:fld>
            <a:endParaRPr lang="en-US">
              <a:latin typeface="Arial" pitchFamily="-105" charset="0"/>
              <a:ea typeface="ヒラギノ角ゴ Pro W3" pitchFamily="-105" charset="-128"/>
              <a:cs typeface="ヒラギノ角ゴ Pro W3" pitchFamily="-105" charset="-128"/>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208</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210</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B83FB3C-09CD-9A47-A53F-C4C65FA798E1}" type="slidenum">
              <a:rPr lang="en-US" smtClean="0"/>
              <a:pPr/>
              <a:t>211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FCFDF649-2909-0045-878D-58D0B3F21AA1}" type="slidenum">
              <a:rPr lang="en-US">
                <a:latin typeface="Arial" pitchFamily="-105" charset="0"/>
                <a:ea typeface="ヒラギノ角ゴ Pro W3" pitchFamily="-105" charset="-128"/>
                <a:cs typeface="ヒラギノ角ゴ Pro W3" pitchFamily="-105" charset="-128"/>
              </a:rPr>
              <a:pPr/>
              <a:t>42</a:t>
            </a:fld>
            <a:endParaRPr lang="en-US">
              <a:latin typeface="Arial" pitchFamily="-105" charset="0"/>
              <a:ea typeface="ヒラギノ角ゴ Pro W3" pitchFamily="-105" charset="-128"/>
              <a:cs typeface="ヒラギノ角ゴ Pro W3" pitchFamily="-105" charset="-128"/>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latin typeface="Arial" pitchFamily="-105" charset="0"/>
              <a:ea typeface="ヒラギノ角ゴ Pro W3" pitchFamily="-105" charset="-128"/>
              <a:cs typeface="ヒラギノ角ゴ Pro W3" pitchFamily="-10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5A14F5-BC48-B443-B846-96B527507600}" type="datetimeFigureOut">
              <a:rPr lang="en-US" smtClean="0"/>
              <a:pPr/>
              <a:t>12/10/13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p:transition xmlns:p14="http://schemas.microsoft.com/office/powerpoint/2010/main" advClick="0" advTm="7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A14F5-BC48-B443-B846-96B527507600}" type="datetimeFigureOut">
              <a:rPr lang="en-US" smtClean="0"/>
              <a:pPr/>
              <a:t>12/10/13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p:transition xmlns:p14="http://schemas.microsoft.com/office/powerpoint/2010/main" advClick="0" advTm="7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A14F5-BC48-B443-B846-96B527507600}" type="datetimeFigureOut">
              <a:rPr lang="en-US" smtClean="0"/>
              <a:pPr/>
              <a:t>12/10/13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p:transition xmlns:p14="http://schemas.microsoft.com/office/powerpoint/2010/main" advClick="0" advTm="7000"/>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18B0E44-532D-1E4D-9392-2E6A347E55E0}" type="slidenum">
              <a:rPr lang="en-US"/>
              <a:pPr>
                <a:defRPr/>
              </a:pPr>
              <a:t>‹#›</a:t>
            </a:fld>
            <a:endParaRPr lang="en-US"/>
          </a:p>
        </p:txBody>
      </p:sp>
    </p:spTree>
  </p:cSld>
  <p:clrMapOvr>
    <a:masterClrMapping/>
  </p:clrMapOvr>
  <p:transition xmlns:p14="http://schemas.microsoft.com/office/powerpoint/2010/main" advClick="0" advTm="700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5A14F5-BC48-B443-B846-96B527507600}" type="datetimeFigureOut">
              <a:rPr lang="en-US" smtClean="0"/>
              <a:pPr/>
              <a:t>12/10/13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p:transition xmlns:p14="http://schemas.microsoft.com/office/powerpoint/2010/main" advClick="0" advTm="700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5A14F5-BC48-B443-B846-96B527507600}" type="datetimeFigureOut">
              <a:rPr lang="en-US" smtClean="0"/>
              <a:pPr/>
              <a:t>12/10/13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p:transition xmlns:p14="http://schemas.microsoft.com/office/powerpoint/2010/main" advClick="0" advTm="700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3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5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6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5A14F5-BC48-B443-B846-96B527507600}" type="datetimeFigureOut">
              <a:rPr lang="en-US" smtClean="0"/>
              <a:pPr/>
              <a:t>12/10/13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p:transition xmlns:p14="http://schemas.microsoft.com/office/powerpoint/2010/main" advClick="0" advTm="700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8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9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0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2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8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9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0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5A14F5-BC48-B443-B846-96B527507600}" type="datetimeFigureOut">
              <a:rPr lang="en-US" smtClean="0"/>
              <a:pPr/>
              <a:t>12/10/13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p:transition xmlns:p14="http://schemas.microsoft.com/office/powerpoint/2010/main" advClick="0" advTm="700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43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4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5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6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8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9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50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B5A14F5-BC48-B443-B846-96B527507600}" type="datetimeFigureOut">
              <a:rPr lang="en-US" smtClean="0"/>
              <a:pPr/>
              <a:t>12/10/13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p:transition xmlns:p14="http://schemas.microsoft.com/office/powerpoint/2010/main" advClick="0" advTm="7000"/>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2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3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4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5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6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8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9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60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5A14F5-BC48-B443-B846-96B527507600}" type="datetimeFigureOut">
              <a:rPr lang="en-US" smtClean="0"/>
              <a:pPr/>
              <a:t>12/10/13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p:transition xmlns:p14="http://schemas.microsoft.com/office/powerpoint/2010/main" advClick="0" advTm="700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2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63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4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5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6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8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9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70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A14F5-BC48-B443-B846-96B527507600}" type="datetimeFigureOut">
              <a:rPr lang="en-US" smtClean="0"/>
              <a:pPr/>
              <a:t>12/10/13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p:transition xmlns:p14="http://schemas.microsoft.com/office/powerpoint/2010/main" advClick="0" advTm="7000"/>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72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73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4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5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6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8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9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80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1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5A14F5-BC48-B443-B846-96B527507600}" type="datetimeFigureOut">
              <a:rPr lang="en-US" smtClean="0"/>
              <a:pPr/>
              <a:t>12/10/13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40A4E6-71A5-864F-A3D7-EEA44E76462B}" type="slidenum">
              <a:rPr lang="en-US" smtClean="0"/>
              <a:pPr/>
              <a:t>‹#›</a:t>
            </a:fld>
            <a:endParaRPr lang="en-US"/>
          </a:p>
        </p:txBody>
      </p:sp>
    </p:spTree>
  </p:cSld>
  <p:clrMapOvr>
    <a:masterClrMapping/>
  </p:clrMapOvr>
  <p:transition xmlns:p14="http://schemas.microsoft.com/office/powerpoint/2010/main" advClick="0" advTm="7000"/>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82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83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4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5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6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7_Title Only">
    <p:spTree>
      <p:nvGrpSpPr>
        <p:cNvPr id="1" name=""/>
        <p:cNvGrpSpPr/>
        <p:nvPr/>
      </p:nvGrpSpPr>
      <p:grpSpPr>
        <a:xfrm>
          <a:off x="0" y="0"/>
          <a:ext cx="0" cy="0"/>
          <a:chOff x="0" y="0"/>
          <a:chExt cx="0" cy="0"/>
        </a:xfrm>
      </p:grpSpPr>
    </p:spTree>
  </p:cSld>
  <p:clrMapOvr>
    <a:masterClrMapping/>
  </p:clrMapOvr>
  <p:transition xmlns:p14="http://schemas.microsoft.com/office/powerpoint/2010/main" advClick="0" advTm="7000"/>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50" Type="http://schemas.openxmlformats.org/officeDocument/2006/relationships/slideLayout" Target="../slideLayouts/slideLayout50.xml"/><Relationship Id="rId51" Type="http://schemas.openxmlformats.org/officeDocument/2006/relationships/slideLayout" Target="../slideLayouts/slideLayout51.xml"/><Relationship Id="rId52" Type="http://schemas.openxmlformats.org/officeDocument/2006/relationships/slideLayout" Target="../slideLayouts/slideLayout52.xml"/><Relationship Id="rId53" Type="http://schemas.openxmlformats.org/officeDocument/2006/relationships/slideLayout" Target="../slideLayouts/slideLayout53.xml"/><Relationship Id="rId54" Type="http://schemas.openxmlformats.org/officeDocument/2006/relationships/slideLayout" Target="../slideLayouts/slideLayout54.xml"/><Relationship Id="rId55" Type="http://schemas.openxmlformats.org/officeDocument/2006/relationships/slideLayout" Target="../slideLayouts/slideLayout55.xml"/><Relationship Id="rId56" Type="http://schemas.openxmlformats.org/officeDocument/2006/relationships/slideLayout" Target="../slideLayouts/slideLayout56.xml"/><Relationship Id="rId57" Type="http://schemas.openxmlformats.org/officeDocument/2006/relationships/slideLayout" Target="../slideLayouts/slideLayout57.xml"/><Relationship Id="rId58" Type="http://schemas.openxmlformats.org/officeDocument/2006/relationships/slideLayout" Target="../slideLayouts/slideLayout58.xml"/><Relationship Id="rId59" Type="http://schemas.openxmlformats.org/officeDocument/2006/relationships/slideLayout" Target="../slideLayouts/slideLayout59.xml"/><Relationship Id="rId70" Type="http://schemas.openxmlformats.org/officeDocument/2006/relationships/slideLayout" Target="../slideLayouts/slideLayout70.xml"/><Relationship Id="rId71" Type="http://schemas.openxmlformats.org/officeDocument/2006/relationships/slideLayout" Target="../slideLayouts/slideLayout71.xml"/><Relationship Id="rId72" Type="http://schemas.openxmlformats.org/officeDocument/2006/relationships/slideLayout" Target="../slideLayouts/slideLayout72.xml"/><Relationship Id="rId73" Type="http://schemas.openxmlformats.org/officeDocument/2006/relationships/slideLayout" Target="../slideLayouts/slideLayout73.xml"/><Relationship Id="rId74" Type="http://schemas.openxmlformats.org/officeDocument/2006/relationships/slideLayout" Target="../slideLayouts/slideLayout74.xml"/><Relationship Id="rId75" Type="http://schemas.openxmlformats.org/officeDocument/2006/relationships/slideLayout" Target="../slideLayouts/slideLayout75.xml"/><Relationship Id="rId76" Type="http://schemas.openxmlformats.org/officeDocument/2006/relationships/slideLayout" Target="../slideLayouts/slideLayout76.xml"/><Relationship Id="rId77" Type="http://schemas.openxmlformats.org/officeDocument/2006/relationships/slideLayout" Target="../slideLayouts/slideLayout77.xml"/><Relationship Id="rId78" Type="http://schemas.openxmlformats.org/officeDocument/2006/relationships/slideLayout" Target="../slideLayouts/slideLayout78.xml"/><Relationship Id="rId79" Type="http://schemas.openxmlformats.org/officeDocument/2006/relationships/slideLayout" Target="../slideLayouts/slideLayout79.xml"/><Relationship Id="rId90" Type="http://schemas.openxmlformats.org/officeDocument/2006/relationships/slideLayout" Target="../slideLayouts/slideLayout90.xml"/><Relationship Id="rId91" Type="http://schemas.openxmlformats.org/officeDocument/2006/relationships/slideLayout" Target="../slideLayouts/slideLayout91.xml"/><Relationship Id="rId92" Type="http://schemas.openxmlformats.org/officeDocument/2006/relationships/slideLayout" Target="../slideLayouts/slideLayout92.xml"/><Relationship Id="rId93" Type="http://schemas.openxmlformats.org/officeDocument/2006/relationships/slideLayout" Target="../slideLayouts/slideLayout93.xml"/><Relationship Id="rId94" Type="http://schemas.openxmlformats.org/officeDocument/2006/relationships/slideLayout" Target="../slideLayouts/slideLayout94.xml"/><Relationship Id="rId95" Type="http://schemas.openxmlformats.org/officeDocument/2006/relationships/slideLayout" Target="../slideLayouts/slideLayout95.xml"/><Relationship Id="rId96" Type="http://schemas.openxmlformats.org/officeDocument/2006/relationships/theme" Target="../theme/theme1.xml"/><Relationship Id="rId97" Type="http://schemas.openxmlformats.org/officeDocument/2006/relationships/image" Target="../media/image1.jpeg"/><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60" Type="http://schemas.openxmlformats.org/officeDocument/2006/relationships/slideLayout" Target="../slideLayouts/slideLayout60.xml"/><Relationship Id="rId61" Type="http://schemas.openxmlformats.org/officeDocument/2006/relationships/slideLayout" Target="../slideLayouts/slideLayout61.xml"/><Relationship Id="rId62" Type="http://schemas.openxmlformats.org/officeDocument/2006/relationships/slideLayout" Target="../slideLayouts/slideLayout62.xml"/><Relationship Id="rId63" Type="http://schemas.openxmlformats.org/officeDocument/2006/relationships/slideLayout" Target="../slideLayouts/slideLayout63.xml"/><Relationship Id="rId64" Type="http://schemas.openxmlformats.org/officeDocument/2006/relationships/slideLayout" Target="../slideLayouts/slideLayout64.xml"/><Relationship Id="rId65" Type="http://schemas.openxmlformats.org/officeDocument/2006/relationships/slideLayout" Target="../slideLayouts/slideLayout65.xml"/><Relationship Id="rId66" Type="http://schemas.openxmlformats.org/officeDocument/2006/relationships/slideLayout" Target="../slideLayouts/slideLayout66.xml"/><Relationship Id="rId67" Type="http://schemas.openxmlformats.org/officeDocument/2006/relationships/slideLayout" Target="../slideLayouts/slideLayout67.xml"/><Relationship Id="rId68" Type="http://schemas.openxmlformats.org/officeDocument/2006/relationships/slideLayout" Target="../slideLayouts/slideLayout68.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1" Type="http://schemas.openxmlformats.org/officeDocument/2006/relationships/slideLayout" Target="../slideLayouts/slideLayout81.xml"/><Relationship Id="rId82" Type="http://schemas.openxmlformats.org/officeDocument/2006/relationships/slideLayout" Target="../slideLayouts/slideLayout82.xml"/><Relationship Id="rId83" Type="http://schemas.openxmlformats.org/officeDocument/2006/relationships/slideLayout" Target="../slideLayouts/slideLayout83.xml"/><Relationship Id="rId84" Type="http://schemas.openxmlformats.org/officeDocument/2006/relationships/slideLayout" Target="../slideLayouts/slideLayout84.xml"/><Relationship Id="rId85" Type="http://schemas.openxmlformats.org/officeDocument/2006/relationships/slideLayout" Target="../slideLayouts/slideLayout85.xml"/><Relationship Id="rId86" Type="http://schemas.openxmlformats.org/officeDocument/2006/relationships/slideLayout" Target="../slideLayouts/slideLayout86.xml"/><Relationship Id="rId87" Type="http://schemas.openxmlformats.org/officeDocument/2006/relationships/slideLayout" Target="../slideLayouts/slideLayout87.xml"/><Relationship Id="rId88" Type="http://schemas.openxmlformats.org/officeDocument/2006/relationships/slideLayout" Target="../slideLayouts/slideLayout88.xml"/><Relationship Id="rId8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5A14F5-BC48-B443-B846-96B527507600}" type="datetimeFigureOut">
              <a:rPr lang="en-US" smtClean="0"/>
              <a:pPr/>
              <a:t>12/10/13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40A4E6-71A5-864F-A3D7-EEA44E7646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8" r:id="rId46"/>
    <p:sldLayoutId id="2147483699" r:id="rId47"/>
    <p:sldLayoutId id="2147483700" r:id="rId48"/>
    <p:sldLayoutId id="2147483701" r:id="rId49"/>
    <p:sldLayoutId id="2147483702" r:id="rId50"/>
    <p:sldLayoutId id="2147483704" r:id="rId51"/>
    <p:sldLayoutId id="2147483705" r:id="rId52"/>
    <p:sldLayoutId id="2147483706" r:id="rId53"/>
    <p:sldLayoutId id="2147483707" r:id="rId54"/>
    <p:sldLayoutId id="2147483708" r:id="rId55"/>
    <p:sldLayoutId id="2147483709" r:id="rId56"/>
    <p:sldLayoutId id="2147483710" r:id="rId57"/>
    <p:sldLayoutId id="2147483711" r:id="rId58"/>
    <p:sldLayoutId id="2147483712" r:id="rId59"/>
    <p:sldLayoutId id="2147483713" r:id="rId60"/>
    <p:sldLayoutId id="2147483714" r:id="rId61"/>
    <p:sldLayoutId id="2147483715" r:id="rId62"/>
    <p:sldLayoutId id="2147483716" r:id="rId63"/>
    <p:sldLayoutId id="2147483717" r:id="rId64"/>
    <p:sldLayoutId id="2147483718" r:id="rId65"/>
    <p:sldLayoutId id="2147483719" r:id="rId66"/>
    <p:sldLayoutId id="2147483720" r:id="rId67"/>
    <p:sldLayoutId id="2147483721" r:id="rId68"/>
    <p:sldLayoutId id="2147483722" r:id="rId69"/>
    <p:sldLayoutId id="2147483723" r:id="rId70"/>
    <p:sldLayoutId id="2147483724" r:id="rId71"/>
    <p:sldLayoutId id="2147483725" r:id="rId72"/>
    <p:sldLayoutId id="2147483726" r:id="rId73"/>
    <p:sldLayoutId id="2147483727" r:id="rId74"/>
    <p:sldLayoutId id="2147483728" r:id="rId75"/>
    <p:sldLayoutId id="2147483729" r:id="rId76"/>
    <p:sldLayoutId id="2147483730" r:id="rId77"/>
    <p:sldLayoutId id="2147483731" r:id="rId78"/>
    <p:sldLayoutId id="2147483732" r:id="rId79"/>
    <p:sldLayoutId id="2147483733" r:id="rId80"/>
    <p:sldLayoutId id="2147483734" r:id="rId81"/>
    <p:sldLayoutId id="2147483735" r:id="rId82"/>
    <p:sldLayoutId id="2147483736" r:id="rId83"/>
    <p:sldLayoutId id="2147483737" r:id="rId84"/>
    <p:sldLayoutId id="2147483738" r:id="rId85"/>
    <p:sldLayoutId id="2147483739" r:id="rId86"/>
    <p:sldLayoutId id="2147483740" r:id="rId87"/>
    <p:sldLayoutId id="2147483741" r:id="rId88"/>
    <p:sldLayoutId id="2147483742" r:id="rId89"/>
    <p:sldLayoutId id="2147483743" r:id="rId90"/>
    <p:sldLayoutId id="2147483744" r:id="rId91"/>
    <p:sldLayoutId id="2147483745" r:id="rId92"/>
    <p:sldLayoutId id="2147483746" r:id="rId93"/>
    <p:sldLayoutId id="2147483747" r:id="rId94"/>
    <p:sldLayoutId id="2147483748" r:id="rId95"/>
  </p:sldLayoutIdLst>
  <p:transition xmlns:p14="http://schemas.microsoft.com/office/powerpoint/2010/main" advClick="0" advTm="700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2.jpe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10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3.jpeg"/><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1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4.jpeg"/><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5.jpe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6.jpeg"/><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2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7.jpeg"/><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3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8.jpeg"/><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3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9.jpeg"/><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0.jpeg"/><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4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1.jpeg"/><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15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2.jpeg"/><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15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3.jpeg"/><Relationship Id="rId1" Type="http://schemas.openxmlformats.org/officeDocument/2006/relationships/slideLayout" Target="../slideLayouts/slideLayout12.xml"/><Relationship Id="rId2" Type="http://schemas.openxmlformats.org/officeDocument/2006/relationships/notesSlide" Target="../notesSlides/notesSlide5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16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4.jpeg"/><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16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5.jpeg"/><Relationship Id="rId1" Type="http://schemas.openxmlformats.org/officeDocument/2006/relationships/slideLayout" Target="../slideLayouts/slideLayout12.xml"/><Relationship Id="rId2" Type="http://schemas.openxmlformats.org/officeDocument/2006/relationships/notesSlide" Target="../notesSlides/notesSlide6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jpe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7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6.jpeg"/><Relationship Id="rId1" Type="http://schemas.openxmlformats.org/officeDocument/2006/relationships/slideLayout" Target="../slideLayouts/slideLayout12.xml"/><Relationship Id="rId2" Type="http://schemas.openxmlformats.org/officeDocument/2006/relationships/notesSlide" Target="../notesSlides/notesSlide6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7.jpeg"/><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8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8.jpeg"/><Relationship Id="rId1" Type="http://schemas.openxmlformats.org/officeDocument/2006/relationships/slideLayout" Target="../slideLayouts/slideLayout12.xml"/><Relationship Id="rId2" Type="http://schemas.openxmlformats.org/officeDocument/2006/relationships/notesSlide" Target="../notesSlides/notesSlide6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9.jpeg"/><Relationship Id="rId1" Type="http://schemas.openxmlformats.org/officeDocument/2006/relationships/slideLayout" Target="../slideLayouts/slideLayout12.xml"/><Relationship Id="rId2" Type="http://schemas.openxmlformats.org/officeDocument/2006/relationships/notesSlide" Target="../notesSlides/notesSlide70.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19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0.jpeg"/><Relationship Id="rId1" Type="http://schemas.openxmlformats.org/officeDocument/2006/relationships/slideLayout" Target="../slideLayouts/slideLayout12.xml"/><Relationship Id="rId2" Type="http://schemas.openxmlformats.org/officeDocument/2006/relationships/notesSlide" Target="../notesSlides/notesSlide7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9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1.jpeg"/><Relationship Id="rId1" Type="http://schemas.openxmlformats.org/officeDocument/2006/relationships/slideLayout" Target="../slideLayouts/slideLayout12.xml"/><Relationship Id="rId2" Type="http://schemas.openxmlformats.org/officeDocument/2006/relationships/notesSlide" Target="../notesSlides/notesSlide76.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0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2.jpeg"/><Relationship Id="rId1" Type="http://schemas.openxmlformats.org/officeDocument/2006/relationships/slideLayout" Target="../slideLayouts/slideLayout12.xml"/><Relationship Id="rId2" Type="http://schemas.openxmlformats.org/officeDocument/2006/relationships/notesSlide" Target="../notesSlides/notesSlide79.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0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3.jpeg"/><Relationship Id="rId1" Type="http://schemas.openxmlformats.org/officeDocument/2006/relationships/slideLayout" Target="../slideLayouts/slideLayout12.xml"/><Relationship Id="rId2" Type="http://schemas.openxmlformats.org/officeDocument/2006/relationships/notesSlide" Target="../notesSlides/notesSlide8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jpe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jpe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8.jpe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0.jpe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jpe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2.jpe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3.jpe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4.jpe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5.jpe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jpe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6.jpe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7.jpeg"/><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8.jpe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9.jpe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0.jpe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1.jpeg"/><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39010" y="2828836"/>
            <a:ext cx="7065981" cy="1200329"/>
          </a:xfrm>
          <a:prstGeom prst="rect">
            <a:avLst/>
          </a:prstGeom>
          <a:noFill/>
        </p:spPr>
        <p:txBody>
          <a:bodyPr wrap="square" rtlCol="0">
            <a:spAutoFit/>
          </a:bodyPr>
          <a:lstStyle/>
          <a:p>
            <a:pPr algn="ctr"/>
            <a:r>
              <a:rPr lang="en-US" sz="3600" b="1" dirty="0" smtClean="0">
                <a:latin typeface="Arial"/>
                <a:cs typeface="Arial"/>
              </a:rPr>
              <a:t>Welcome to the Fall 2013 </a:t>
            </a:r>
            <a:br>
              <a:rPr lang="en-US" sz="3600" b="1" dirty="0" smtClean="0">
                <a:latin typeface="Arial"/>
                <a:cs typeface="Arial"/>
              </a:rPr>
            </a:br>
            <a:r>
              <a:rPr lang="en-US" sz="3600" b="1" dirty="0" smtClean="0">
                <a:latin typeface="Arial"/>
                <a:cs typeface="Arial"/>
              </a:rPr>
              <a:t>CLA Senior Celebration!</a:t>
            </a:r>
            <a:endParaRPr lang="en-US" sz="3600" b="1" dirty="0">
              <a:latin typeface="Arial"/>
              <a:cs typeface="Arial"/>
            </a:endParaRPr>
          </a:p>
        </p:txBody>
      </p:sp>
    </p:spTree>
  </p:cSld>
  <p:clrMapOvr>
    <a:masterClrMapping/>
  </p:clrMapOvr>
  <p:transition xmlns:p14="http://schemas.microsoft.com/office/powerpoint/2010/main" advClick="0" advTm="3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24607" y="1740885"/>
            <a:ext cx="7957245" cy="3647579"/>
          </a:xfrm>
          <a:prstGeom prst="rect">
            <a:avLst/>
          </a:prstGeom>
        </p:spPr>
        <p:txBody>
          <a:bodyPr vert="horz" lIns="91440" tIns="45720" rIns="91440" bIns="45720" rtlCol="0" anchor="ctr">
            <a:noAutofit/>
          </a:bodyPr>
          <a:lstStyle/>
          <a:p>
            <a:pPr algn="ctr"/>
            <a:r>
              <a:rPr lang="en-US" sz="4400" dirty="0" err="1" smtClean="0"/>
              <a:t>Oluwaseun</a:t>
            </a:r>
            <a:r>
              <a:rPr lang="en-US" sz="4400" dirty="0" smtClean="0"/>
              <a:t> J. </a:t>
            </a:r>
            <a:r>
              <a:rPr lang="en-US" sz="4400" dirty="0" err="1" smtClean="0"/>
              <a:t>Adedeji</a:t>
            </a:r>
            <a:r>
              <a:rPr lang="en-US" sz="4400" dirty="0" smtClean="0"/>
              <a:t> </a:t>
            </a:r>
          </a:p>
          <a:p>
            <a:pPr algn="ctr"/>
            <a:r>
              <a:rPr lang="en-US" sz="4400" i="1" dirty="0" smtClean="0"/>
              <a:t>BA</a:t>
            </a:r>
            <a:r>
              <a:rPr lang="en-US" sz="4400" dirty="0" smtClean="0"/>
              <a:t> </a:t>
            </a:r>
            <a:r>
              <a:rPr lang="en-US" sz="4400" i="1" dirty="0" smtClean="0"/>
              <a:t>Sociology of Law, Criminology, and Deviance</a:t>
            </a:r>
            <a:r>
              <a:rPr lang="en-US" sz="4400" dirty="0" smtClean="0"/>
              <a:t> </a:t>
            </a:r>
          </a:p>
          <a:p>
            <a:pPr algn="ctr"/>
            <a:endParaRPr lang="en-US" sz="4400" dirty="0" smtClean="0"/>
          </a:p>
          <a:p>
            <a:pPr algn="ctr"/>
            <a:r>
              <a:rPr lang="en-US" dirty="0" smtClean="0"/>
              <a:t>All glory to God. Thank you Dad and Mom. Time for us rest of class 2013 to conquer the world.</a:t>
            </a:r>
            <a:br>
              <a:rPr lang="en-US" dirty="0" smtClean="0"/>
            </a:br>
            <a:r>
              <a:rPr lang="en-US" dirty="0" smtClean="0"/>
              <a:t/>
            </a:r>
            <a:br>
              <a:rPr lang="en-US" dirty="0" smtClean="0"/>
            </a:br>
            <a:r>
              <a:rPr lang="en-US" dirty="0" smtClean="0"/>
              <a:t>On to greater things tomorrow. </a:t>
            </a:r>
            <a:endParaRPr kumimoji="0" lang="en-US"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xmlns:p14="http://schemas.microsoft.com/office/powerpoint/2010/main" advClick="0" advTm="7000"/>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575609"/>
            <a:ext cx="7158368" cy="1446550"/>
          </a:xfrm>
          <a:prstGeom prst="rect">
            <a:avLst/>
          </a:prstGeom>
        </p:spPr>
        <p:txBody>
          <a:bodyPr wrap="square" anchor="t">
            <a:spAutoFit/>
          </a:bodyPr>
          <a:lstStyle/>
          <a:p>
            <a:pPr algn="ctr"/>
            <a:r>
              <a:rPr lang="en-US" sz="4400" dirty="0" err="1" smtClean="0"/>
              <a:t>Aleah</a:t>
            </a:r>
            <a:r>
              <a:rPr lang="en-US" sz="4400" dirty="0" smtClean="0"/>
              <a:t> V. Laughlin </a:t>
            </a:r>
          </a:p>
          <a:p>
            <a:pPr algn="ctr"/>
            <a:r>
              <a:rPr lang="en-US" sz="4400" i="1" dirty="0" smtClean="0"/>
              <a:t>BA</a:t>
            </a:r>
            <a:r>
              <a:rPr lang="en-US" sz="4400" dirty="0" smtClean="0"/>
              <a:t> </a:t>
            </a:r>
            <a:r>
              <a:rPr lang="en-US" sz="4400" i="1" dirty="0" smtClean="0"/>
              <a:t>Global Studies</a:t>
            </a:r>
            <a:r>
              <a:rPr lang="en-US" sz="4400" dirty="0" smtClean="0"/>
              <a:t> </a:t>
            </a:r>
            <a:endParaRPr lang="en-US" sz="2000" i="1" dirty="0" smtClean="0">
              <a:latin typeface="+mj-lt"/>
              <a:ea typeface="Arial" pitchFamily="-105" charset="0"/>
              <a:cs typeface="Arial"/>
            </a:endParaRPr>
          </a:p>
        </p:txBody>
      </p:sp>
    </p:spTree>
  </p:cSld>
  <p:clrMapOvr>
    <a:masterClrMapping/>
  </p:clrMapOvr>
  <p:transition xmlns:p14="http://schemas.microsoft.com/office/powerpoint/2010/main" advClick="0" advTm="7000"/>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23338"/>
            <a:ext cx="8229600" cy="1143000"/>
          </a:xfrm>
        </p:spPr>
        <p:txBody>
          <a:bodyPr>
            <a:noAutofit/>
          </a:bodyPr>
          <a:lstStyle/>
          <a:p>
            <a:r>
              <a:rPr lang="en-US" dirty="0" smtClean="0"/>
              <a:t>Nicholas James Leach </a:t>
            </a:r>
            <a:br>
              <a:rPr lang="en-US" dirty="0" smtClean="0"/>
            </a:br>
            <a:r>
              <a:rPr lang="en-US" i="1" dirty="0" smtClean="0"/>
              <a:t>BA</a:t>
            </a:r>
            <a:r>
              <a:rPr lang="en-US" dirty="0" smtClean="0"/>
              <a:t> </a:t>
            </a:r>
            <a:r>
              <a:rPr lang="en-US" i="1" dirty="0" smtClean="0"/>
              <a:t>Urban Studies</a:t>
            </a:r>
            <a:r>
              <a:rPr lang="en-US" dirty="0" smtClean="0"/>
              <a:t> </a:t>
            </a:r>
            <a:endParaRPr lang="en-US" dirty="0"/>
          </a:p>
        </p:txBody>
      </p:sp>
    </p:spTree>
  </p:cSld>
  <p:clrMapOvr>
    <a:masterClrMapping/>
  </p:clrMapOvr>
  <p:transition xmlns:p14="http://schemas.microsoft.com/office/powerpoint/2010/main" advClick="0" advTm="7000"/>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89091" name="Picture 6" descr="050608_5838_v2"/>
          <p:cNvPicPr>
            <a:picLocks noChangeAspect="1" noChangeArrowheads="1"/>
          </p:cNvPicPr>
          <p:nvPr/>
        </p:nvPicPr>
        <p:blipFill>
          <a:blip r:embed="rId4"/>
          <a:srcRect/>
          <a:stretch>
            <a:fillRect/>
          </a:stretch>
        </p:blipFill>
        <p:spPr bwMode="auto">
          <a:xfrm>
            <a:off x="685800" y="838200"/>
            <a:ext cx="7772400" cy="5068888"/>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16815"/>
            <a:ext cx="7158368" cy="2569935"/>
          </a:xfrm>
          <a:prstGeom prst="rect">
            <a:avLst/>
          </a:prstGeom>
        </p:spPr>
        <p:txBody>
          <a:bodyPr wrap="square" anchor="t">
            <a:spAutoFit/>
          </a:bodyPr>
          <a:lstStyle/>
          <a:p>
            <a:r>
              <a:rPr lang="en-US" sz="2300" dirty="0" smtClean="0">
                <a:latin typeface="Arial"/>
                <a:cs typeface="Arial"/>
              </a:rPr>
              <a:t>Remember...it is not only about what you've learned while in college but also who you've become </a:t>
            </a:r>
            <a:r>
              <a:rPr lang="en-US" sz="2300" dirty="0" smtClean="0">
                <a:latin typeface="Arial"/>
                <a:ea typeface="Arial" pitchFamily="-105" charset="0"/>
                <a:cs typeface="Arial"/>
              </a:rPr>
              <a:t>– </a:t>
            </a:r>
            <a:r>
              <a:rPr lang="en-US" sz="2300" dirty="0" smtClean="0">
                <a:latin typeface="Arial"/>
                <a:cs typeface="Arial"/>
              </a:rPr>
              <a:t>as a friend, a citizen of the world, and, most of all, as a person. Be the best you can be, follow your passion, and be kind to yourself and others.</a:t>
            </a:r>
          </a:p>
          <a:p>
            <a:pPr algn="r"/>
            <a:r>
              <a:rPr lang="en-US" sz="2300" dirty="0" smtClean="0">
                <a:latin typeface="Arial"/>
                <a:ea typeface="Arial" pitchFamily="-105" charset="0"/>
                <a:cs typeface="Arial"/>
              </a:rPr>
              <a:t>– </a:t>
            </a:r>
            <a:r>
              <a:rPr lang="en-US" sz="2300" dirty="0" smtClean="0">
                <a:latin typeface="Arial"/>
                <a:cs typeface="Arial"/>
              </a:rPr>
              <a:t>Mary </a:t>
            </a:r>
            <a:r>
              <a:rPr lang="en-US" sz="2300" dirty="0" err="1" smtClean="0">
                <a:latin typeface="Arial"/>
                <a:cs typeface="Arial"/>
              </a:rPr>
              <a:t>Melbo</a:t>
            </a:r>
            <a:endParaRPr lang="en-US" sz="2300" dirty="0" smtClean="0">
              <a:latin typeface="Arial"/>
              <a:cs typeface="Arial"/>
            </a:endParaRPr>
          </a:p>
          <a:p>
            <a:pPr algn="r"/>
            <a:r>
              <a:rPr lang="en-US" sz="2300" i="1" dirty="0" smtClean="0">
                <a:latin typeface="Arial"/>
                <a:ea typeface="Arial" pitchFamily="-105" charset="0"/>
                <a:cs typeface="Arial"/>
              </a:rPr>
              <a:t>'72 Psychology </a:t>
            </a:r>
          </a:p>
        </p:txBody>
      </p:sp>
    </p:spTree>
  </p:cSld>
  <p:clrMapOvr>
    <a:masterClrMapping/>
  </p:clrMapOvr>
  <p:transition xmlns:p14="http://schemas.microsoft.com/office/powerpoint/2010/main" advClick="0" advTm="7000"/>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8633" y="2601417"/>
            <a:ext cx="8117013" cy="1446550"/>
          </a:xfrm>
          <a:prstGeom prst="rect">
            <a:avLst/>
          </a:prstGeom>
          <a:noFill/>
        </p:spPr>
        <p:txBody>
          <a:bodyPr wrap="square" rtlCol="0">
            <a:spAutoFit/>
          </a:bodyPr>
          <a:lstStyle/>
          <a:p>
            <a:pPr algn="ctr"/>
            <a:r>
              <a:rPr lang="en-US" sz="4400" dirty="0" smtClean="0"/>
              <a:t>Ting </a:t>
            </a:r>
            <a:r>
              <a:rPr lang="en-US" sz="4400" dirty="0" err="1" smtClean="0"/>
              <a:t>Wai</a:t>
            </a:r>
            <a:r>
              <a:rPr lang="en-US" sz="4400" dirty="0" smtClean="0"/>
              <a:t> Lee </a:t>
            </a:r>
          </a:p>
          <a:p>
            <a:pPr algn="ctr"/>
            <a:r>
              <a:rPr lang="en-US" sz="4400" i="1" dirty="0" smtClean="0"/>
              <a:t>BA</a:t>
            </a:r>
            <a:r>
              <a:rPr lang="en-US" sz="4400" dirty="0" smtClean="0"/>
              <a:t> </a:t>
            </a:r>
            <a:r>
              <a:rPr lang="en-US" sz="4400" i="1" dirty="0" smtClean="0"/>
              <a:t>Sociology</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endParaRPr lang="en-US" dirty="0"/>
          </a:p>
        </p:txBody>
      </p:sp>
    </p:spTree>
  </p:cSld>
  <p:clrMapOvr>
    <a:masterClrMapping/>
  </p:clrMapOvr>
  <p:transition xmlns:p14="http://schemas.microsoft.com/office/powerpoint/2010/main" advClick="0" advTm="7000"/>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8814" y="2910791"/>
            <a:ext cx="7903326" cy="1143000"/>
          </a:xfrm>
        </p:spPr>
        <p:txBody>
          <a:bodyPr>
            <a:normAutofit fontScale="90000"/>
          </a:bodyPr>
          <a:lstStyle/>
          <a:p>
            <a:r>
              <a:rPr lang="en-US" sz="4800" dirty="0" smtClean="0"/>
              <a:t>Katie Elizabeth </a:t>
            </a:r>
            <a:r>
              <a:rPr lang="en-US" sz="4800" dirty="0" err="1" smtClean="0"/>
              <a:t>Lembke</a:t>
            </a:r>
            <a:r>
              <a:rPr lang="en-US" sz="4800" dirty="0" smtClean="0"/>
              <a:t> </a:t>
            </a:r>
            <a:br>
              <a:rPr lang="en-US" sz="4800" dirty="0" smtClean="0"/>
            </a:br>
            <a:r>
              <a:rPr lang="en-US" sz="4800" i="1" dirty="0" smtClean="0"/>
              <a:t>BA</a:t>
            </a:r>
            <a:r>
              <a:rPr lang="en-US" sz="4800" dirty="0" smtClean="0"/>
              <a:t> </a:t>
            </a:r>
            <a:r>
              <a:rPr lang="en-US" sz="4800" i="1" dirty="0" smtClean="0"/>
              <a:t>Anthropology</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endParaRPr lang="en-US" sz="2222" i="1" dirty="0"/>
          </a:p>
        </p:txBody>
      </p:sp>
    </p:spTree>
  </p:cSld>
  <p:clrMapOvr>
    <a:masterClrMapping/>
  </p:clrMapOvr>
  <p:transition xmlns:p14="http://schemas.microsoft.com/office/powerpoint/2010/main" advClick="0" advTm="7000"/>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996" y="2346274"/>
            <a:ext cx="8152989" cy="2800767"/>
          </a:xfrm>
          <a:prstGeom prst="rect">
            <a:avLst/>
          </a:prstGeom>
        </p:spPr>
        <p:txBody>
          <a:bodyPr wrap="square" anchor="t">
            <a:spAutoFit/>
          </a:bodyPr>
          <a:lstStyle/>
          <a:p>
            <a:pPr algn="ctr"/>
            <a:r>
              <a:rPr lang="en-US" sz="4400" dirty="0" smtClean="0"/>
              <a:t>Nathaniel Patrick Leonard </a:t>
            </a:r>
          </a:p>
          <a:p>
            <a:pPr algn="ctr"/>
            <a:r>
              <a:rPr lang="en-US" sz="4400" i="1" dirty="0" smtClean="0"/>
              <a:t>BA</a:t>
            </a:r>
            <a:r>
              <a:rPr lang="en-US" sz="4400" dirty="0" smtClean="0"/>
              <a:t> </a:t>
            </a:r>
            <a:r>
              <a:rPr lang="en-US" sz="4400" i="1" dirty="0" smtClean="0"/>
              <a:t>Political Science</a:t>
            </a:r>
          </a:p>
          <a:p>
            <a:pPr algn="ctr"/>
            <a:endParaRPr lang="en-US" sz="4400" i="1" dirty="0" smtClean="0"/>
          </a:p>
          <a:p>
            <a:pPr algn="ctr"/>
            <a:r>
              <a:rPr lang="en-US" sz="4400" dirty="0" smtClean="0"/>
              <a:t> </a:t>
            </a:r>
            <a:r>
              <a:rPr lang="en-US" dirty="0" smtClean="0"/>
              <a:t>Shout out to Julie and Patrick. We did it, you guys. You're officially good parents. </a:t>
            </a:r>
            <a:r>
              <a:rPr lang="en-US" sz="4400" dirty="0" smtClean="0"/>
              <a:t>  </a:t>
            </a:r>
            <a:endParaRPr lang="en-US" sz="2000" i="1" dirty="0" smtClean="0">
              <a:latin typeface="+mj-lt"/>
              <a:ea typeface="Arial" pitchFamily="-105" charset="0"/>
              <a:cs typeface="Arial"/>
            </a:endParaRPr>
          </a:p>
        </p:txBody>
      </p:sp>
    </p:spTree>
  </p:cSld>
  <p:clrMapOvr>
    <a:masterClrMapping/>
  </p:clrMapOvr>
  <p:transition xmlns:p14="http://schemas.microsoft.com/office/powerpoint/2010/main" advClick="0" advTm="7000"/>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93186"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93187" name="Picture 4" descr="IMG_9632"/>
          <p:cNvPicPr>
            <a:picLocks noChangeAspect="1" noChangeArrowheads="1"/>
          </p:cNvPicPr>
          <p:nvPr/>
        </p:nvPicPr>
        <p:blipFill>
          <a:blip r:embed="rId4"/>
          <a:srcRect/>
          <a:stretch>
            <a:fillRect/>
          </a:stretch>
        </p:blipFill>
        <p:spPr bwMode="auto">
          <a:xfrm>
            <a:off x="685800" y="762000"/>
            <a:ext cx="7772400" cy="5184775"/>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16815"/>
            <a:ext cx="7158368" cy="2569935"/>
          </a:xfrm>
          <a:prstGeom prst="rect">
            <a:avLst/>
          </a:prstGeom>
        </p:spPr>
        <p:txBody>
          <a:bodyPr wrap="square" anchor="t">
            <a:spAutoFit/>
          </a:bodyPr>
          <a:lstStyle/>
          <a:p>
            <a:r>
              <a:rPr lang="en-US" sz="2300" dirty="0" smtClean="0">
                <a:latin typeface="Arial"/>
                <a:cs typeface="Arial"/>
              </a:rPr>
              <a:t>At the end of every day, even if it's been difficult, stop and think of ten things you are grateful for. They can be as small as someone smiling at you or as big as landing a new job. Having gratitude makes life much happier.</a:t>
            </a:r>
          </a:p>
          <a:p>
            <a:pPr algn="r"/>
            <a:r>
              <a:rPr lang="en-US" sz="2300" dirty="0" smtClean="0">
                <a:latin typeface="Arial"/>
                <a:ea typeface="Arial" pitchFamily="-105" charset="0"/>
                <a:cs typeface="Arial"/>
              </a:rPr>
              <a:t>– </a:t>
            </a:r>
            <a:r>
              <a:rPr lang="en-US" sz="2300" dirty="0" err="1" smtClean="0">
                <a:latin typeface="Arial"/>
                <a:cs typeface="Arial"/>
              </a:rPr>
              <a:t>Consuello</a:t>
            </a:r>
            <a:r>
              <a:rPr lang="en-US" sz="2300" dirty="0" smtClean="0">
                <a:latin typeface="Arial"/>
                <a:cs typeface="Arial"/>
              </a:rPr>
              <a:t> Smith</a:t>
            </a:r>
          </a:p>
          <a:p>
            <a:pPr algn="r"/>
            <a:r>
              <a:rPr lang="en-US" sz="2300" i="1" dirty="0" smtClean="0">
                <a:latin typeface="Arial"/>
                <a:ea typeface="Arial" pitchFamily="-105" charset="0"/>
                <a:cs typeface="Arial"/>
              </a:rPr>
              <a:t>B.A. ‘59</a:t>
            </a:r>
          </a:p>
        </p:txBody>
      </p:sp>
    </p:spTree>
  </p:cSld>
  <p:clrMapOvr>
    <a:masterClrMapping/>
  </p:clrMapOvr>
  <p:transition xmlns:p14="http://schemas.microsoft.com/office/powerpoint/2010/main" advClick="0" advTm="7000"/>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10423"/>
            <a:ext cx="8229600" cy="1143000"/>
          </a:xfrm>
        </p:spPr>
        <p:txBody>
          <a:bodyPr>
            <a:noAutofit/>
          </a:bodyPr>
          <a:lstStyle/>
          <a:p>
            <a:r>
              <a:rPr lang="en-US" dirty="0" smtClean="0"/>
              <a:t>Ana Maria Liard-Blanco </a:t>
            </a:r>
            <a:br>
              <a:rPr lang="en-US" dirty="0" smtClean="0"/>
            </a:br>
            <a:r>
              <a:rPr lang="en-US" i="1" dirty="0" smtClean="0"/>
              <a:t>BS</a:t>
            </a:r>
            <a:r>
              <a:rPr lang="en-US" dirty="0" smtClean="0"/>
              <a:t> </a:t>
            </a:r>
            <a:r>
              <a:rPr lang="en-US" i="1" dirty="0" smtClean="0"/>
              <a:t>Economics</a:t>
            </a:r>
            <a:r>
              <a:rPr lang="en-US" dirty="0" smtClean="0"/>
              <a:t> </a:t>
            </a:r>
            <a:br>
              <a:rPr lang="en-US" dirty="0" smtClean="0"/>
            </a:br>
            <a:r>
              <a:rPr lang="en-US" i="1" dirty="0" smtClean="0"/>
              <a:t>BA</a:t>
            </a:r>
            <a:r>
              <a:rPr lang="en-US" dirty="0" smtClean="0"/>
              <a:t> </a:t>
            </a:r>
            <a:r>
              <a:rPr lang="en-US" i="1" dirty="0" smtClean="0"/>
              <a:t>Mathematics</a:t>
            </a:r>
            <a:r>
              <a:rPr lang="en-US" dirty="0" smtClean="0"/>
              <a:t> </a:t>
            </a:r>
            <a:br>
              <a:rPr lang="en-US" dirty="0" smtClean="0"/>
            </a:br>
            <a:r>
              <a:rPr lang="en-US" i="1" dirty="0" smtClean="0"/>
              <a:t>magna cum laude</a:t>
            </a:r>
            <a:r>
              <a:rPr lang="en-US" dirty="0" smtClean="0"/>
              <a:t> </a:t>
            </a:r>
            <a:br>
              <a:rPr lang="en-US" dirty="0" smtClean="0"/>
            </a:br>
            <a:r>
              <a:rPr lang="en-US" dirty="0" smtClean="0"/>
              <a:t/>
            </a:r>
            <a:br>
              <a:rPr lang="en-US" dirty="0" smtClean="0"/>
            </a:br>
            <a:r>
              <a:rPr lang="en-US" sz="1800" dirty="0" smtClean="0"/>
              <a:t>Here's to the adventures ahead thanks to the academic journey &amp; even the struggles. Thank you Mum &amp; Dad for your continual support &amp; love. </a:t>
            </a:r>
            <a:endParaRPr lang="en-US" sz="1800" dirty="0"/>
          </a:p>
        </p:txBody>
      </p:sp>
    </p:spTree>
  </p:cSld>
  <p:clrMapOvr>
    <a:masterClrMapping/>
  </p:clrMapOvr>
  <p:transition xmlns:p14="http://schemas.microsoft.com/office/powerpoint/2010/main" advClick="0" advTm="7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33008" y="1998840"/>
            <a:ext cx="7374278" cy="3509657"/>
          </a:xfrm>
          <a:prstGeom prst="rect">
            <a:avLst/>
          </a:prstGeom>
        </p:spPr>
        <p:txBody>
          <a:bodyPr vert="horz" lIns="91440" tIns="45720" rIns="91440" bIns="45720" rtlCol="0" anchor="ctr">
            <a:normAutofit/>
          </a:bodyPr>
          <a:lstStyle/>
          <a:p>
            <a:pPr algn="ctr"/>
            <a:r>
              <a:rPr lang="en-US" sz="4400" dirty="0" smtClean="0"/>
              <a:t>Ryan Patrick Andrews </a:t>
            </a:r>
          </a:p>
          <a:p>
            <a:pPr algn="ctr"/>
            <a:r>
              <a:rPr lang="en-US" sz="4400" i="1" dirty="0" smtClean="0"/>
              <a:t>BA</a:t>
            </a:r>
            <a:r>
              <a:rPr lang="en-US" sz="4400" dirty="0" smtClean="0"/>
              <a:t> </a:t>
            </a:r>
            <a:r>
              <a:rPr lang="en-US" sz="4400" i="1" dirty="0" smtClean="0"/>
              <a:t>Political Science</a:t>
            </a:r>
            <a:r>
              <a:rPr lang="en-US" sz="4400" dirty="0" smtClean="0"/>
              <a:t> </a:t>
            </a:r>
          </a:p>
          <a:p>
            <a:pPr algn="ctr"/>
            <a:r>
              <a:rPr lang="en-US" sz="4400" dirty="0" smtClean="0"/>
              <a:t>Distinction </a:t>
            </a:r>
          </a:p>
          <a:p>
            <a:pPr algn="ctr"/>
            <a:endParaRPr lang="en-US" sz="4400" dirty="0" smtClean="0"/>
          </a:p>
          <a:p>
            <a:pPr algn="ctr"/>
            <a:r>
              <a:rPr lang="en-US" sz="1946" dirty="0" smtClean="0"/>
              <a:t>Special thanks to my Mom, Dad, and all my friends and family for all the support, and for making my time here such a great experience. </a:t>
            </a:r>
            <a:endParaRPr kumimoji="0" lang="en-US" sz="1946"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xmlns:p14="http://schemas.microsoft.com/office/powerpoint/2010/main" advClick="0" advTm="7000"/>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0014" y="2983615"/>
            <a:ext cx="7993969" cy="1143000"/>
          </a:xfrm>
        </p:spPr>
        <p:txBody>
          <a:bodyPr>
            <a:noAutofit/>
          </a:bodyPr>
          <a:lstStyle/>
          <a:p>
            <a:r>
              <a:rPr lang="en-US" dirty="0" smtClean="0"/>
              <a:t>Daniel Ford Lightfoot </a:t>
            </a:r>
            <a:br>
              <a:rPr lang="en-US" dirty="0" smtClean="0"/>
            </a:br>
            <a:r>
              <a:rPr lang="en-US" i="1" dirty="0" smtClean="0"/>
              <a:t>BA</a:t>
            </a:r>
            <a:r>
              <a:rPr lang="en-US" dirty="0" smtClean="0"/>
              <a:t> </a:t>
            </a:r>
            <a:r>
              <a:rPr lang="en-US" i="1" dirty="0" smtClean="0"/>
              <a:t>Political Science</a:t>
            </a:r>
            <a:r>
              <a:rPr lang="en-US" dirty="0" smtClean="0"/>
              <a:t> </a:t>
            </a:r>
            <a:br>
              <a:rPr lang="en-US" dirty="0" smtClean="0"/>
            </a:br>
            <a:r>
              <a:rPr lang="en-US" i="1" dirty="0" smtClean="0"/>
              <a:t>Distinction</a:t>
            </a:r>
            <a:r>
              <a:rPr lang="en-US" dirty="0" smtClean="0"/>
              <a:t> </a:t>
            </a:r>
            <a:endParaRPr lang="en-US" sz="2000" dirty="0"/>
          </a:p>
        </p:txBody>
      </p:sp>
    </p:spTree>
  </p:cSld>
  <p:clrMapOvr>
    <a:masterClrMapping/>
  </p:clrMapOvr>
  <p:transition xmlns:p14="http://schemas.microsoft.com/office/powerpoint/2010/main" advClick="0" advTm="7000"/>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0328" y="1905245"/>
            <a:ext cx="7158368" cy="3354765"/>
          </a:xfrm>
          <a:prstGeom prst="rect">
            <a:avLst/>
          </a:prstGeom>
        </p:spPr>
        <p:txBody>
          <a:bodyPr wrap="square" anchor="t">
            <a:spAutoFit/>
          </a:bodyPr>
          <a:lstStyle/>
          <a:p>
            <a:pPr algn="ctr"/>
            <a:r>
              <a:rPr lang="en-US" sz="4400" dirty="0" smtClean="0"/>
              <a:t>James Edward </a:t>
            </a:r>
            <a:r>
              <a:rPr lang="en-US" sz="4400" dirty="0" err="1" smtClean="0"/>
              <a:t>Longtin</a:t>
            </a:r>
            <a:r>
              <a:rPr lang="en-US" sz="4400" dirty="0" smtClean="0"/>
              <a:t> </a:t>
            </a:r>
          </a:p>
          <a:p>
            <a:pPr algn="ctr"/>
            <a:r>
              <a:rPr lang="en-US" sz="4400" i="1" dirty="0" smtClean="0"/>
              <a:t>BS</a:t>
            </a:r>
            <a:r>
              <a:rPr lang="en-US" sz="4400" dirty="0" smtClean="0"/>
              <a:t> </a:t>
            </a:r>
            <a:r>
              <a:rPr lang="en-US" sz="4400" i="1" dirty="0" smtClean="0"/>
              <a:t>Sociology of Law, Criminology, and Deviance</a:t>
            </a:r>
            <a:r>
              <a:rPr lang="en-US" sz="4400" dirty="0" smtClean="0"/>
              <a:t> </a:t>
            </a:r>
          </a:p>
          <a:p>
            <a:pPr algn="ctr"/>
            <a:endParaRPr lang="en-US" sz="4400" dirty="0" smtClean="0"/>
          </a:p>
          <a:p>
            <a:pPr algn="ctr"/>
            <a:r>
              <a:rPr lang="en-US" dirty="0" smtClean="0"/>
              <a:t>Awesome! We are graduating! Soon we will be looking </a:t>
            </a:r>
            <a:r>
              <a:rPr lang="en-US" dirty="0" smtClean="0"/>
              <a:t>back </a:t>
            </a:r>
            <a:r>
              <a:rPr lang="en-US" dirty="0" smtClean="0"/>
              <a:t>with fondness  on memories of our beautiful university's tenacious teachers. </a:t>
            </a:r>
            <a:endParaRPr lang="en-US" dirty="0">
              <a:latin typeface="+mj-lt"/>
            </a:endParaRPr>
          </a:p>
        </p:txBody>
      </p:sp>
    </p:spTree>
  </p:cSld>
  <p:clrMapOvr>
    <a:masterClrMapping/>
  </p:clrMapOvr>
  <p:transition xmlns:p14="http://schemas.microsoft.com/office/powerpoint/2010/main" advClick="0" advTm="7000"/>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99330"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99331" name="Picture 4" descr="060314_8667"/>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059084"/>
            <a:ext cx="7158368" cy="2246769"/>
          </a:xfrm>
          <a:prstGeom prst="rect">
            <a:avLst/>
          </a:prstGeom>
        </p:spPr>
        <p:txBody>
          <a:bodyPr wrap="square" anchor="t">
            <a:spAutoFit/>
          </a:bodyPr>
          <a:lstStyle/>
          <a:p>
            <a:r>
              <a:rPr lang="en-US" sz="2000" dirty="0" smtClean="0">
                <a:latin typeface="Arial"/>
                <a:cs typeface="Arial"/>
              </a:rPr>
              <a:t>You've done something remarkable - you've graduated with a degree from the College of Liberal Arts at the University of Minnesota. No matter what other amazing things you do in your life, and there will be others, this spectacular, incredible achievement should fill you with pride. Congratulations!</a:t>
            </a:r>
          </a:p>
          <a:p>
            <a:pPr algn="r"/>
            <a:r>
              <a:rPr lang="en-US" sz="2000" dirty="0" smtClean="0">
                <a:latin typeface="Arial"/>
                <a:ea typeface="Arial" pitchFamily="-105" charset="0"/>
                <a:cs typeface="Arial"/>
              </a:rPr>
              <a:t>– </a:t>
            </a:r>
            <a:r>
              <a:rPr lang="en-US" sz="2000" dirty="0" smtClean="0">
                <a:latin typeface="Arial"/>
                <a:cs typeface="Arial"/>
              </a:rPr>
              <a:t>Nanette Hanks</a:t>
            </a:r>
          </a:p>
          <a:p>
            <a:pPr algn="r"/>
            <a:r>
              <a:rPr lang="en-US" sz="2000" i="1" dirty="0" smtClean="0">
                <a:latin typeface="Arial"/>
                <a:ea typeface="Arial" pitchFamily="-105" charset="0"/>
                <a:cs typeface="Arial"/>
              </a:rPr>
              <a:t>‘88 Humanities, Art History</a:t>
            </a:r>
          </a:p>
        </p:txBody>
      </p:sp>
    </p:spTree>
  </p:cSld>
  <p:clrMapOvr>
    <a:masterClrMapping/>
  </p:clrMapOvr>
  <p:transition xmlns:p14="http://schemas.microsoft.com/office/powerpoint/2010/main" advClick="0" advTm="7000"/>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34379"/>
            <a:ext cx="8229600" cy="1143000"/>
          </a:xfrm>
        </p:spPr>
        <p:txBody>
          <a:bodyPr>
            <a:noAutofit/>
          </a:bodyPr>
          <a:lstStyle/>
          <a:p>
            <a:r>
              <a:rPr lang="en-US" dirty="0" smtClean="0"/>
              <a:t>Nicole </a:t>
            </a:r>
            <a:r>
              <a:rPr lang="en-US" dirty="0" err="1" smtClean="0"/>
              <a:t>Lovegren</a:t>
            </a:r>
            <a:r>
              <a:rPr lang="en-US" dirty="0" smtClean="0"/>
              <a:t/>
            </a:r>
            <a:br>
              <a:rPr lang="en-US" dirty="0" smtClean="0"/>
            </a:br>
            <a:r>
              <a:rPr lang="en-US" i="1" dirty="0" smtClean="0"/>
              <a:t>BA</a:t>
            </a:r>
            <a:r>
              <a:rPr lang="en-US" dirty="0" smtClean="0"/>
              <a:t> </a:t>
            </a:r>
            <a:r>
              <a:rPr lang="en-US" i="1" dirty="0" smtClean="0"/>
              <a:t>Global Studies</a:t>
            </a:r>
            <a:r>
              <a:rPr lang="en-US" dirty="0" smtClean="0"/>
              <a:t> </a:t>
            </a:r>
            <a:br>
              <a:rPr lang="en-US" dirty="0" smtClean="0"/>
            </a:br>
            <a:r>
              <a:rPr lang="en-US" i="1" dirty="0" smtClean="0"/>
              <a:t>BA Political Science</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endParaRPr lang="en-US" dirty="0"/>
          </a:p>
        </p:txBody>
      </p:sp>
    </p:spTree>
  </p:cSld>
  <p:clrMapOvr>
    <a:masterClrMapping/>
  </p:clrMapOvr>
  <p:transition xmlns:p14="http://schemas.microsoft.com/office/powerpoint/2010/main" advClick="0" advTm="7000"/>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Ashley Marie Lutz </a:t>
            </a:r>
            <a:br>
              <a:rPr lang="en-US" dirty="0" smtClean="0"/>
            </a:br>
            <a:r>
              <a:rPr lang="en-US" i="1" dirty="0" smtClean="0"/>
              <a:t>BA</a:t>
            </a:r>
            <a:r>
              <a:rPr lang="en-US" dirty="0" smtClean="0"/>
              <a:t> </a:t>
            </a:r>
            <a:r>
              <a:rPr lang="en-US" i="1" dirty="0" smtClean="0"/>
              <a:t>Anthropology</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br>
              <a:rPr lang="en-US" dirty="0" smtClean="0"/>
            </a:br>
            <a:endParaRPr lang="en-US" dirty="0"/>
          </a:p>
        </p:txBody>
      </p:sp>
    </p:spTree>
  </p:cSld>
  <p:clrMapOvr>
    <a:masterClrMapping/>
  </p:clrMapOvr>
  <p:transition xmlns:p14="http://schemas.microsoft.com/office/powerpoint/2010/main" advClick="0" advTm="7000"/>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Cole T. Lyon </a:t>
            </a:r>
            <a:br>
              <a:rPr lang="en-US" dirty="0" smtClean="0"/>
            </a:br>
            <a:r>
              <a:rPr lang="en-US" i="1" dirty="0" smtClean="0"/>
              <a:t>BA</a:t>
            </a:r>
            <a:r>
              <a:rPr lang="en-US" dirty="0" smtClean="0"/>
              <a:t> </a:t>
            </a:r>
            <a:r>
              <a:rPr lang="en-US" i="1" dirty="0" smtClean="0"/>
              <a:t>Sociology of Law, Criminology, and Deviance</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br>
              <a:rPr lang="en-US" dirty="0" smtClean="0"/>
            </a:br>
            <a:r>
              <a:rPr lang="en-US" dirty="0" smtClean="0"/>
              <a:t/>
            </a:r>
            <a:br>
              <a:rPr lang="en-US" dirty="0" smtClean="0"/>
            </a:br>
            <a:r>
              <a:rPr lang="en-US" sz="1800" dirty="0" smtClean="0"/>
              <a:t>"Whatever the mind of man can conceive and believe, it can achieve."  </a:t>
            </a:r>
            <a:r>
              <a:rPr lang="en-US" sz="1800" dirty="0" smtClean="0"/>
              <a:t>-Napoleon </a:t>
            </a:r>
            <a:r>
              <a:rPr lang="en-US" sz="1800" dirty="0" smtClean="0"/>
              <a:t>Hill   </a:t>
            </a:r>
            <a:endParaRPr lang="en-US" sz="1800" dirty="0"/>
          </a:p>
        </p:txBody>
      </p:sp>
    </p:spTree>
  </p:cSld>
  <p:clrMapOvr>
    <a:masterClrMapping/>
  </p:clrMapOvr>
  <p:transition xmlns:p14="http://schemas.microsoft.com/office/powerpoint/2010/main" advClick="0" advTm="7000"/>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01379" name="Picture 4" descr="060105"/>
          <p:cNvPicPr>
            <a:picLocks noChangeAspect="1" noChangeArrowheads="1"/>
          </p:cNvPicPr>
          <p:nvPr/>
        </p:nvPicPr>
        <p:blipFill>
          <a:blip r:embed="rId4"/>
          <a:srcRect/>
          <a:stretch>
            <a:fillRect/>
          </a:stretch>
        </p:blipFill>
        <p:spPr bwMode="auto">
          <a:xfrm>
            <a:off x="2743200" y="609600"/>
            <a:ext cx="3649663" cy="54864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1799293"/>
            <a:ext cx="7158368" cy="3477875"/>
          </a:xfrm>
          <a:prstGeom prst="rect">
            <a:avLst/>
          </a:prstGeom>
        </p:spPr>
        <p:txBody>
          <a:bodyPr wrap="square" anchor="t">
            <a:spAutoFit/>
          </a:bodyPr>
          <a:lstStyle/>
          <a:p>
            <a:r>
              <a:rPr lang="en-US" sz="2000" dirty="0" smtClean="0">
                <a:latin typeface="Arial"/>
                <a:cs typeface="Arial"/>
              </a:rPr>
              <a:t>Do your best. Love what you do. Love yourself. Look and listen. Be strong. Be forgiving. Respect yourself. Respect others. Create. Stand up for others. Take care of children. Stay curious. Learn new things. Read. Slow down sometimes. Protect nature. Grow things. Keep an open mind. Be honest. Set goals. Believe in a higher power. Have fun. Teach what you know. Be generous. Learn from the past and be excited for the future. Never cheat. Help with the work. Remember birthdays. Take responsibility for your actions. Laugh a lot. </a:t>
            </a:r>
          </a:p>
          <a:p>
            <a:pPr algn="r"/>
            <a:r>
              <a:rPr lang="en-US" sz="2000" dirty="0" smtClean="0">
                <a:latin typeface="Arial"/>
                <a:ea typeface="Arial" pitchFamily="-105" charset="0"/>
                <a:cs typeface="Arial"/>
              </a:rPr>
              <a:t>– </a:t>
            </a:r>
            <a:r>
              <a:rPr lang="en-US" sz="2000" dirty="0" smtClean="0">
                <a:latin typeface="Arial"/>
                <a:cs typeface="Arial"/>
              </a:rPr>
              <a:t>Karen Davidson</a:t>
            </a:r>
          </a:p>
          <a:p>
            <a:pPr algn="r"/>
            <a:r>
              <a:rPr lang="en-US" sz="2000" i="1" dirty="0" smtClean="0">
                <a:latin typeface="Arial"/>
                <a:ea typeface="Arial" pitchFamily="-105" charset="0"/>
                <a:cs typeface="Arial"/>
              </a:rPr>
              <a:t>‘97 Art History</a:t>
            </a:r>
          </a:p>
        </p:txBody>
      </p:sp>
    </p:spTree>
  </p:cSld>
  <p:clrMapOvr>
    <a:masterClrMapping/>
  </p:clrMapOvr>
  <p:transition xmlns:p14="http://schemas.microsoft.com/office/powerpoint/2010/main" advClick="0" advTm="7000"/>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00219"/>
            <a:ext cx="8229600" cy="1143000"/>
          </a:xfrm>
        </p:spPr>
        <p:txBody>
          <a:bodyPr>
            <a:noAutofit/>
          </a:bodyPr>
          <a:lstStyle/>
          <a:p>
            <a:r>
              <a:rPr lang="en-US" dirty="0" smtClean="0"/>
              <a:t>Marissa Miriam </a:t>
            </a:r>
            <a:r>
              <a:rPr lang="en-US" dirty="0" err="1" smtClean="0"/>
              <a:t>Madson</a:t>
            </a:r>
            <a:r>
              <a:rPr lang="en-US" dirty="0" smtClean="0"/>
              <a:t> </a:t>
            </a:r>
            <a:br>
              <a:rPr lang="en-US" dirty="0" smtClean="0"/>
            </a:br>
            <a:r>
              <a:rPr lang="en-US" i="1" dirty="0" smtClean="0"/>
              <a:t>BA</a:t>
            </a:r>
            <a:r>
              <a:rPr lang="en-US" dirty="0" smtClean="0"/>
              <a:t> </a:t>
            </a:r>
            <a:r>
              <a:rPr lang="en-US" i="1" dirty="0" smtClean="0"/>
              <a:t>Sociology of Law, Criminology, and Deviance</a:t>
            </a:r>
            <a:r>
              <a:rPr lang="en-US" dirty="0" smtClean="0"/>
              <a:t> </a:t>
            </a:r>
            <a:br>
              <a:rPr lang="en-US" dirty="0" smtClean="0"/>
            </a:br>
            <a:r>
              <a:rPr lang="en-US" dirty="0" smtClean="0"/>
              <a:t/>
            </a:r>
            <a:br>
              <a:rPr lang="en-US" dirty="0" smtClean="0"/>
            </a:br>
            <a:r>
              <a:rPr lang="en-US" sz="1800" dirty="0" smtClean="0"/>
              <a:t>I am so grateful for my time at the U.  Thank you friends and family for helping to make this such a wonderful experience :) So excited!! </a:t>
            </a:r>
            <a:endParaRPr lang="en-US" sz="1800" dirty="0"/>
          </a:p>
        </p:txBody>
      </p:sp>
    </p:spTree>
  </p:cSld>
  <p:clrMapOvr>
    <a:masterClrMapping/>
  </p:clrMapOvr>
  <p:transition xmlns:p14="http://schemas.microsoft.com/office/powerpoint/2010/main" advClick="0" advTm="7000"/>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21507" name="Picture 4" descr="0000000780"/>
          <p:cNvPicPr>
            <a:picLocks noChangeAspect="1" noChangeArrowheads="1"/>
          </p:cNvPicPr>
          <p:nvPr/>
        </p:nvPicPr>
        <p:blipFill>
          <a:blip r:embed="rId4"/>
          <a:srcRect/>
          <a:stretch>
            <a:fillRect/>
          </a:stretch>
        </p:blipFill>
        <p:spPr bwMode="auto">
          <a:xfrm>
            <a:off x="914400" y="609600"/>
            <a:ext cx="7315200" cy="54864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416482"/>
            <a:ext cx="7158368" cy="2123658"/>
          </a:xfrm>
          <a:prstGeom prst="rect">
            <a:avLst/>
          </a:prstGeom>
        </p:spPr>
        <p:txBody>
          <a:bodyPr wrap="square" anchor="t">
            <a:spAutoFit/>
          </a:bodyPr>
          <a:lstStyle/>
          <a:p>
            <a:pPr algn="ctr"/>
            <a:r>
              <a:rPr lang="en-US" sz="4400" dirty="0" smtClean="0"/>
              <a:t>Camille Beverly Suzanne </a:t>
            </a:r>
            <a:r>
              <a:rPr lang="en-US" sz="4400" dirty="0" err="1" smtClean="0"/>
              <a:t>Marrinan</a:t>
            </a:r>
            <a:r>
              <a:rPr lang="en-US" sz="4400" dirty="0" smtClean="0"/>
              <a:t> </a:t>
            </a:r>
          </a:p>
          <a:p>
            <a:pPr algn="ctr"/>
            <a:r>
              <a:rPr lang="en-US" sz="4400" i="1" dirty="0" smtClean="0"/>
              <a:t>BA</a:t>
            </a:r>
            <a:r>
              <a:rPr lang="en-US" sz="4400" dirty="0" smtClean="0"/>
              <a:t> </a:t>
            </a:r>
            <a:r>
              <a:rPr lang="en-US" sz="4400" i="1" dirty="0" smtClean="0"/>
              <a:t>History</a:t>
            </a:r>
            <a:r>
              <a:rPr lang="en-US" sz="4400" dirty="0" smtClean="0"/>
              <a:t> </a:t>
            </a:r>
          </a:p>
        </p:txBody>
      </p:sp>
    </p:spTree>
  </p:cSld>
  <p:clrMapOvr>
    <a:masterClrMapping/>
  </p:clrMapOvr>
  <p:transition xmlns:p14="http://schemas.microsoft.com/office/powerpoint/2010/main" advClick="0" advTm="7000"/>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rmAutofit fontScale="90000"/>
          </a:bodyPr>
          <a:lstStyle/>
          <a:p>
            <a:r>
              <a:rPr lang="en-US" dirty="0" smtClean="0"/>
              <a:t>Erin N. Martin </a:t>
            </a:r>
            <a:br>
              <a:rPr lang="en-US" dirty="0" smtClean="0"/>
            </a:br>
            <a:r>
              <a:rPr lang="en-US" i="1" dirty="0" smtClean="0"/>
              <a:t>BA</a:t>
            </a:r>
            <a:r>
              <a:rPr lang="en-US" dirty="0" smtClean="0"/>
              <a:t> </a:t>
            </a:r>
            <a:r>
              <a:rPr lang="en-US" i="1" dirty="0" smtClean="0"/>
              <a:t>Sociology</a:t>
            </a:r>
            <a:r>
              <a:rPr lang="en-US" dirty="0" smtClean="0"/>
              <a:t> </a:t>
            </a:r>
            <a:br>
              <a:rPr lang="en-US" dirty="0" smtClean="0"/>
            </a:br>
            <a:r>
              <a:rPr lang="en-US" dirty="0" smtClean="0"/>
              <a:t/>
            </a:r>
            <a:br>
              <a:rPr lang="en-US" dirty="0" smtClean="0"/>
            </a:br>
            <a:r>
              <a:rPr lang="en-US" sz="2000" dirty="0" smtClean="0"/>
              <a:t>The best is yet to </a:t>
            </a:r>
            <a:r>
              <a:rPr lang="en-US" sz="2000" dirty="0" smtClean="0"/>
              <a:t>come. </a:t>
            </a:r>
            <a:endParaRPr lang="en-US" sz="2000" dirty="0"/>
          </a:p>
        </p:txBody>
      </p:sp>
    </p:spTree>
  </p:cSld>
  <p:clrMapOvr>
    <a:masterClrMapping/>
  </p:clrMapOvr>
  <p:transition xmlns:p14="http://schemas.microsoft.com/office/powerpoint/2010/main" advClick="0" advTm="7000"/>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05475" name="Picture 4" descr="060905_8739"/>
          <p:cNvPicPr>
            <a:picLocks noChangeAspect="1" noChangeArrowheads="1"/>
          </p:cNvPicPr>
          <p:nvPr/>
        </p:nvPicPr>
        <p:blipFill>
          <a:blip r:embed="rId4"/>
          <a:srcRect/>
          <a:stretch>
            <a:fillRect/>
          </a:stretch>
        </p:blipFill>
        <p:spPr bwMode="auto">
          <a:xfrm>
            <a:off x="685800" y="771525"/>
            <a:ext cx="7772400" cy="51816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059084"/>
            <a:ext cx="7158368" cy="1938992"/>
          </a:xfrm>
          <a:prstGeom prst="rect">
            <a:avLst/>
          </a:prstGeom>
        </p:spPr>
        <p:txBody>
          <a:bodyPr wrap="square" anchor="t">
            <a:spAutoFit/>
          </a:bodyPr>
          <a:lstStyle/>
          <a:p>
            <a:r>
              <a:rPr lang="en-US" sz="2000" dirty="0" smtClean="0">
                <a:latin typeface="Arial"/>
                <a:cs typeface="Arial"/>
              </a:rPr>
              <a:t>Don't be afraid of the future or yearn for the past. Be ready to go a direction or place (including continent) you weren't planning. It's usually the opportunities you weren't prepared for that turns out to be the most fun and rewarding.</a:t>
            </a:r>
          </a:p>
          <a:p>
            <a:pPr algn="r"/>
            <a:r>
              <a:rPr lang="en-US" sz="2000" dirty="0" smtClean="0">
                <a:latin typeface="Arial"/>
                <a:ea typeface="Arial" pitchFamily="-105" charset="0"/>
                <a:cs typeface="Arial"/>
              </a:rPr>
              <a:t>– </a:t>
            </a:r>
            <a:r>
              <a:rPr lang="en-US" sz="2000" dirty="0" smtClean="0">
                <a:latin typeface="Arial"/>
                <a:cs typeface="Arial"/>
              </a:rPr>
              <a:t>Ashley </a:t>
            </a:r>
            <a:r>
              <a:rPr lang="en-US" sz="2000" dirty="0" err="1" smtClean="0">
                <a:latin typeface="Arial"/>
                <a:cs typeface="Arial"/>
              </a:rPr>
              <a:t>Halbach</a:t>
            </a:r>
            <a:endParaRPr lang="en-US" sz="2000" dirty="0" smtClean="0">
              <a:latin typeface="Arial"/>
              <a:cs typeface="Arial"/>
            </a:endParaRPr>
          </a:p>
          <a:p>
            <a:pPr algn="r"/>
            <a:r>
              <a:rPr lang="en-US" sz="2000" i="1" dirty="0" smtClean="0">
                <a:latin typeface="Arial"/>
                <a:ea typeface="Arial" pitchFamily="-105" charset="0"/>
                <a:cs typeface="Arial"/>
              </a:rPr>
              <a:t>'10 Journalism, Theater</a:t>
            </a:r>
          </a:p>
        </p:txBody>
      </p:sp>
    </p:spTree>
  </p:cSld>
  <p:clrMapOvr>
    <a:masterClrMapping/>
  </p:clrMapOvr>
  <p:transition xmlns:p14="http://schemas.microsoft.com/office/powerpoint/2010/main" advClick="0" advTm="7000"/>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9076" y="2134580"/>
            <a:ext cx="7689085" cy="2800767"/>
          </a:xfrm>
          <a:prstGeom prst="rect">
            <a:avLst/>
          </a:prstGeom>
        </p:spPr>
        <p:txBody>
          <a:bodyPr wrap="square" anchor="t">
            <a:spAutoFit/>
          </a:bodyPr>
          <a:lstStyle/>
          <a:p>
            <a:pPr algn="ctr"/>
            <a:r>
              <a:rPr lang="en-US" sz="4400" dirty="0" smtClean="0"/>
              <a:t>Mitchell Lewis </a:t>
            </a:r>
            <a:r>
              <a:rPr lang="en-US" sz="4400" dirty="0" err="1" smtClean="0"/>
              <a:t>Menigo</a:t>
            </a:r>
            <a:r>
              <a:rPr lang="en-US" sz="4400" dirty="0" smtClean="0"/>
              <a:t> </a:t>
            </a:r>
          </a:p>
          <a:p>
            <a:pPr algn="ctr"/>
            <a:r>
              <a:rPr lang="en-US" sz="4400" i="1" dirty="0" smtClean="0"/>
              <a:t>BA</a:t>
            </a:r>
            <a:r>
              <a:rPr lang="en-US" sz="4400" dirty="0" smtClean="0"/>
              <a:t> </a:t>
            </a:r>
            <a:r>
              <a:rPr lang="en-US" sz="4400" i="1" dirty="0" smtClean="0"/>
              <a:t>Political Science</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p>
          <a:p>
            <a:pPr algn="ctr"/>
            <a:endParaRPr lang="en-US" sz="4400" dirty="0" smtClean="0"/>
          </a:p>
          <a:p>
            <a:pPr algn="ctr"/>
            <a:r>
              <a:rPr lang="en-US" dirty="0" smtClean="0"/>
              <a:t>Thank you parents. On to the next chapter of my life. Come at me, world!  </a:t>
            </a:r>
            <a:r>
              <a:rPr lang="en-US" sz="4400" dirty="0" smtClean="0"/>
              <a:t> </a:t>
            </a:r>
          </a:p>
        </p:txBody>
      </p:sp>
    </p:spTree>
  </p:cSld>
  <p:clrMapOvr>
    <a:masterClrMapping/>
  </p:clrMapOvr>
  <p:transition xmlns:p14="http://schemas.microsoft.com/office/powerpoint/2010/main" advClick="0" advTm="7000"/>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err="1" smtClean="0"/>
              <a:t>TJay</a:t>
            </a:r>
            <a:r>
              <a:rPr lang="en-US" dirty="0" smtClean="0"/>
              <a:t> N. </a:t>
            </a:r>
            <a:r>
              <a:rPr lang="en-US" dirty="0" err="1" smtClean="0"/>
              <a:t>Middlebrook</a:t>
            </a:r>
            <a:r>
              <a:rPr lang="en-US" dirty="0" smtClean="0"/>
              <a:t> </a:t>
            </a:r>
            <a:br>
              <a:rPr lang="en-US" dirty="0" smtClean="0"/>
            </a:br>
            <a:r>
              <a:rPr lang="en-US" i="1" dirty="0" smtClean="0"/>
              <a:t>BA</a:t>
            </a:r>
            <a:r>
              <a:rPr lang="en-US" dirty="0" smtClean="0"/>
              <a:t> </a:t>
            </a:r>
            <a:r>
              <a:rPr lang="en-US" i="1" dirty="0" smtClean="0"/>
              <a:t>Global Studies</a:t>
            </a:r>
            <a:r>
              <a:rPr lang="en-US" dirty="0" smtClean="0"/>
              <a:t> </a:t>
            </a:r>
            <a:br>
              <a:rPr lang="en-US" dirty="0" smtClean="0"/>
            </a:br>
            <a:r>
              <a:rPr lang="en-US" dirty="0" smtClean="0"/>
              <a:t/>
            </a:r>
            <a:br>
              <a:rPr lang="en-US" dirty="0" smtClean="0"/>
            </a:br>
            <a:r>
              <a:rPr lang="en-US" sz="1800" dirty="0" smtClean="0"/>
              <a:t>Thanks to my amazing </a:t>
            </a:r>
            <a:r>
              <a:rPr lang="en-US" sz="1800" dirty="0" err="1" smtClean="0"/>
              <a:t>Fiancee</a:t>
            </a:r>
            <a:r>
              <a:rPr lang="en-US" sz="1800" dirty="0" smtClean="0"/>
              <a:t> </a:t>
            </a:r>
            <a:r>
              <a:rPr lang="en-US" sz="1800" dirty="0" err="1" smtClean="0"/>
              <a:t>Genna</a:t>
            </a:r>
            <a:r>
              <a:rPr lang="en-US" sz="1800" dirty="0" smtClean="0"/>
              <a:t> you're nothing but support! Love you Mom and Dave thank you for being there when I needed you guys!   </a:t>
            </a:r>
            <a:endParaRPr lang="en-US" sz="1800" dirty="0"/>
          </a:p>
        </p:txBody>
      </p:sp>
    </p:spTree>
  </p:cSld>
  <p:clrMapOvr>
    <a:masterClrMapping/>
  </p:clrMapOvr>
  <p:transition xmlns:p14="http://schemas.microsoft.com/office/powerpoint/2010/main" advClick="0" advTm="5000"/>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646173"/>
            <a:ext cx="8229600" cy="1143000"/>
          </a:xfrm>
        </p:spPr>
        <p:txBody>
          <a:bodyPr>
            <a:noAutofit/>
          </a:bodyPr>
          <a:lstStyle/>
          <a:p>
            <a:r>
              <a:rPr lang="en-US" dirty="0" err="1" smtClean="0"/>
              <a:t>Macae</a:t>
            </a:r>
            <a:r>
              <a:rPr lang="en-US" dirty="0" smtClean="0"/>
              <a:t> Emma </a:t>
            </a:r>
            <a:r>
              <a:rPr lang="en-US" dirty="0" err="1" smtClean="0"/>
              <a:t>Mobraten</a:t>
            </a:r>
            <a:r>
              <a:rPr lang="en-US" dirty="0" smtClean="0"/>
              <a:t> </a:t>
            </a:r>
            <a:br>
              <a:rPr lang="en-US" dirty="0" smtClean="0"/>
            </a:br>
            <a:r>
              <a:rPr lang="en-US" i="1" dirty="0" smtClean="0"/>
              <a:t>BA</a:t>
            </a:r>
            <a:r>
              <a:rPr lang="en-US" dirty="0" smtClean="0"/>
              <a:t> </a:t>
            </a:r>
            <a:r>
              <a:rPr lang="en-US" i="1" dirty="0" smtClean="0"/>
              <a:t>Sociology of Law, Criminology, and Deviance</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endParaRPr lang="en-US" dirty="0"/>
          </a:p>
        </p:txBody>
      </p:sp>
    </p:spTree>
  </p:cSld>
  <p:clrMapOvr>
    <a:masterClrMapping/>
  </p:clrMapOvr>
  <p:transition xmlns:p14="http://schemas.microsoft.com/office/powerpoint/2010/main" advClick="0" advTm="7000"/>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pic>
        <p:nvPicPr>
          <p:cNvPr id="108546" name="Picture 3" descr="Lermar-and-Glenn_4248"/>
          <p:cNvPicPr>
            <a:picLocks noGrp="1" noChangeAspect="1" noChangeArrowheads="1"/>
          </p:cNvPicPr>
          <p:nvPr>
            <p:ph/>
          </p:nvPr>
        </p:nvPicPr>
        <p:blipFill>
          <a:blip r:embed="rId4"/>
          <a:srcRect/>
          <a:stretch>
            <a:fillRect/>
          </a:stretch>
        </p:blipFill>
        <p:spPr>
          <a:xfrm>
            <a:off x="685800" y="1017588"/>
            <a:ext cx="7772400" cy="4670425"/>
          </a:xfrm>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059084"/>
            <a:ext cx="7158368" cy="1862048"/>
          </a:xfrm>
          <a:prstGeom prst="rect">
            <a:avLst/>
          </a:prstGeom>
        </p:spPr>
        <p:txBody>
          <a:bodyPr wrap="square" anchor="t">
            <a:spAutoFit/>
          </a:bodyPr>
          <a:lstStyle/>
          <a:p>
            <a:r>
              <a:rPr lang="en-US" sz="2300" dirty="0" smtClean="0">
                <a:latin typeface="Arial"/>
                <a:cs typeface="Arial"/>
              </a:rPr>
              <a:t>Here's to you, graduates true. Your road, no doubt, was long...you, however, remained strong!  And now a bright new world is opened to you!</a:t>
            </a:r>
          </a:p>
          <a:p>
            <a:pPr algn="r"/>
            <a:r>
              <a:rPr lang="en-US" sz="2300" dirty="0" smtClean="0">
                <a:latin typeface="Arial"/>
                <a:ea typeface="Arial" pitchFamily="-105" charset="0"/>
                <a:cs typeface="Arial"/>
              </a:rPr>
              <a:t>– </a:t>
            </a:r>
            <a:r>
              <a:rPr lang="en-US" sz="2300" dirty="0" smtClean="0">
                <a:latin typeface="Arial"/>
                <a:cs typeface="Arial"/>
              </a:rPr>
              <a:t>Corey </a:t>
            </a:r>
            <a:r>
              <a:rPr lang="en-US" sz="2300" dirty="0" err="1" smtClean="0">
                <a:latin typeface="Arial"/>
                <a:cs typeface="Arial"/>
              </a:rPr>
              <a:t>Kellett</a:t>
            </a:r>
            <a:endParaRPr lang="en-US" sz="2300" dirty="0" smtClean="0">
              <a:latin typeface="Arial"/>
              <a:cs typeface="Arial"/>
            </a:endParaRPr>
          </a:p>
          <a:p>
            <a:pPr algn="r"/>
            <a:r>
              <a:rPr lang="en-US" sz="2300" i="1" dirty="0" smtClean="0">
                <a:latin typeface="Arial"/>
                <a:ea typeface="Arial" pitchFamily="-105" charset="0"/>
                <a:cs typeface="Arial"/>
              </a:rPr>
              <a:t>'99 Public Relations</a:t>
            </a:r>
          </a:p>
        </p:txBody>
      </p:sp>
    </p:spTree>
  </p:cSld>
  <p:clrMapOvr>
    <a:masterClrMapping/>
  </p:clrMapOvr>
  <p:transition xmlns:p14="http://schemas.microsoft.com/office/powerpoint/2010/main" advClick="0" advTm="7000"/>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219218"/>
            <a:ext cx="7158368" cy="2677656"/>
          </a:xfrm>
          <a:prstGeom prst="rect">
            <a:avLst/>
          </a:prstGeom>
        </p:spPr>
        <p:txBody>
          <a:bodyPr wrap="square" anchor="t">
            <a:spAutoFit/>
          </a:bodyPr>
          <a:lstStyle/>
          <a:p>
            <a:pPr algn="ctr"/>
            <a:r>
              <a:rPr lang="en-US" sz="4400" dirty="0" smtClean="0"/>
              <a:t>Shelby L. Morton </a:t>
            </a:r>
          </a:p>
          <a:p>
            <a:pPr algn="ctr"/>
            <a:r>
              <a:rPr lang="en-US" sz="4400" i="1" dirty="0" smtClean="0"/>
              <a:t>BA</a:t>
            </a:r>
            <a:r>
              <a:rPr lang="en-US" sz="4400" dirty="0" smtClean="0"/>
              <a:t> </a:t>
            </a:r>
            <a:r>
              <a:rPr lang="en-US" sz="4400" i="1" dirty="0" smtClean="0"/>
              <a:t>Political Science</a:t>
            </a:r>
            <a:r>
              <a:rPr lang="en-US" sz="4400" dirty="0" smtClean="0"/>
              <a:t> </a:t>
            </a:r>
          </a:p>
          <a:p>
            <a:pPr algn="ctr"/>
            <a:endParaRPr lang="en-US" sz="4400" dirty="0" smtClean="0"/>
          </a:p>
          <a:p>
            <a:pPr algn="ctr"/>
            <a:r>
              <a:rPr lang="en-US" dirty="0" smtClean="0"/>
              <a:t>FINALLY. We made it. Congrats Fall '13! Thank you to my family, friends, faculty, and staff who believed in me - you helped get me here. </a:t>
            </a:r>
            <a:endParaRPr lang="en-US" dirty="0">
              <a:latin typeface="+mj-lt"/>
            </a:endParaRPr>
          </a:p>
        </p:txBody>
      </p:sp>
    </p:spTree>
  </p:cSld>
  <p:clrMapOvr>
    <a:masterClrMapping/>
  </p:clrMapOvr>
  <p:transition xmlns:p14="http://schemas.microsoft.com/office/powerpoint/2010/main" advClick="0" advTm="7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52891"/>
            <a:ext cx="7158368" cy="2923878"/>
          </a:xfrm>
          <a:prstGeom prst="rect">
            <a:avLst/>
          </a:prstGeom>
        </p:spPr>
        <p:txBody>
          <a:bodyPr wrap="square">
            <a:spAutoFit/>
          </a:bodyPr>
          <a:lstStyle/>
          <a:p>
            <a:r>
              <a:rPr lang="en-US" sz="2300" dirty="0" smtClean="0">
                <a:latin typeface="Arial"/>
                <a:cs typeface="Arial"/>
              </a:rPr>
              <a:t>I would consider my college education not so much job training as life training. It is such a wonderful foundation on which to base all future life experiences. It gave me a chance to broaden my thinking and stretch my mind, in order to be receptive to new things throughout the rest of my life.</a:t>
            </a:r>
          </a:p>
          <a:p>
            <a:pPr algn="r"/>
            <a:r>
              <a:rPr lang="en-US" sz="2300" dirty="0" smtClean="0">
                <a:latin typeface="Arial"/>
                <a:ea typeface="Arial" pitchFamily="-105" charset="0"/>
                <a:cs typeface="Arial"/>
              </a:rPr>
              <a:t>							   – </a:t>
            </a:r>
            <a:r>
              <a:rPr lang="en-US" sz="2300" dirty="0" smtClean="0">
                <a:latin typeface="Arial"/>
                <a:cs typeface="Arial"/>
              </a:rPr>
              <a:t>Ann </a:t>
            </a:r>
            <a:r>
              <a:rPr lang="en-US" sz="2300" dirty="0" err="1" smtClean="0">
                <a:latin typeface="Arial"/>
                <a:cs typeface="Arial"/>
              </a:rPr>
              <a:t>Eumurian</a:t>
            </a:r>
            <a:r>
              <a:rPr lang="en-US" sz="2300" dirty="0" smtClean="0">
                <a:latin typeface="Arial"/>
                <a:cs typeface="Arial"/>
              </a:rPr>
              <a:t> Snyder </a:t>
            </a:r>
            <a:br>
              <a:rPr lang="en-US" sz="2300" dirty="0" smtClean="0">
                <a:latin typeface="Arial"/>
                <a:cs typeface="Arial"/>
              </a:rPr>
            </a:br>
            <a:r>
              <a:rPr lang="en-US" sz="2300" dirty="0" smtClean="0">
                <a:latin typeface="Arial"/>
                <a:cs typeface="Arial"/>
              </a:rPr>
              <a:t>			</a:t>
            </a:r>
            <a:r>
              <a:rPr lang="en-US" sz="2300" i="1" dirty="0" smtClean="0">
                <a:latin typeface="Arial"/>
                <a:cs typeface="Arial"/>
              </a:rPr>
              <a:t>’74 Elective Studies</a:t>
            </a:r>
            <a:endParaRPr lang="en-US" sz="2300" i="1" dirty="0" smtClean="0">
              <a:latin typeface="Arial"/>
              <a:ea typeface="Arial" pitchFamily="-105" charset="0"/>
              <a:cs typeface="Arial"/>
            </a:endParaRPr>
          </a:p>
        </p:txBody>
      </p:sp>
    </p:spTree>
  </p:cSld>
  <p:clrMapOvr>
    <a:masterClrMapping/>
  </p:clrMapOvr>
  <p:transition xmlns:p14="http://schemas.microsoft.com/office/powerpoint/2010/main" advClick="0" advTm="7000"/>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52021"/>
            <a:ext cx="8229600" cy="1143000"/>
          </a:xfrm>
        </p:spPr>
        <p:txBody>
          <a:bodyPr>
            <a:noAutofit/>
          </a:bodyPr>
          <a:lstStyle/>
          <a:p>
            <a:r>
              <a:rPr lang="en-US" dirty="0" err="1" smtClean="0"/>
              <a:t>Damir</a:t>
            </a:r>
            <a:r>
              <a:rPr lang="en-US" dirty="0" smtClean="0"/>
              <a:t> </a:t>
            </a:r>
            <a:r>
              <a:rPr lang="en-US" dirty="0" err="1" smtClean="0"/>
              <a:t>Mussin</a:t>
            </a:r>
            <a:r>
              <a:rPr lang="en-US" dirty="0" smtClean="0"/>
              <a:t> </a:t>
            </a:r>
            <a:br>
              <a:rPr lang="en-US" dirty="0" smtClean="0"/>
            </a:br>
            <a:r>
              <a:rPr lang="en-US" i="1" dirty="0" smtClean="0"/>
              <a:t>BA</a:t>
            </a:r>
            <a:r>
              <a:rPr lang="en-US" dirty="0" smtClean="0"/>
              <a:t> </a:t>
            </a:r>
            <a:r>
              <a:rPr lang="en-US" i="1" dirty="0" smtClean="0"/>
              <a:t>Economics</a:t>
            </a:r>
            <a:r>
              <a:rPr lang="en-US" dirty="0" smtClean="0"/>
              <a:t> </a:t>
            </a:r>
            <a:endParaRPr lang="en-US" sz="2000" dirty="0"/>
          </a:p>
        </p:txBody>
      </p:sp>
    </p:spTree>
  </p:cSld>
  <p:clrMapOvr>
    <a:masterClrMapping/>
  </p:clrMapOvr>
  <p:transition xmlns:p14="http://schemas.microsoft.com/office/powerpoint/2010/main" advClick="0" advTm="7000"/>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47996"/>
            <a:ext cx="8229600" cy="1143000"/>
          </a:xfrm>
        </p:spPr>
        <p:txBody>
          <a:bodyPr>
            <a:noAutofit/>
          </a:bodyPr>
          <a:lstStyle/>
          <a:p>
            <a:r>
              <a:rPr lang="en-US" dirty="0" smtClean="0"/>
              <a:t>Evan Walter Nelson </a:t>
            </a:r>
            <a:br>
              <a:rPr lang="en-US" dirty="0" smtClean="0"/>
            </a:br>
            <a:r>
              <a:rPr lang="en-US" i="1" dirty="0" smtClean="0"/>
              <a:t>BA</a:t>
            </a:r>
            <a:r>
              <a:rPr lang="en-US" dirty="0" smtClean="0"/>
              <a:t> </a:t>
            </a:r>
            <a:r>
              <a:rPr lang="en-US" i="1" dirty="0" smtClean="0"/>
              <a:t>Political Science</a:t>
            </a:r>
            <a:r>
              <a:rPr lang="en-US" dirty="0" smtClean="0"/>
              <a:t> </a:t>
            </a:r>
            <a:br>
              <a:rPr lang="en-US" dirty="0" smtClean="0"/>
            </a:br>
            <a:r>
              <a:rPr lang="en-US" i="1" dirty="0" smtClean="0"/>
              <a:t>Distinction</a:t>
            </a:r>
            <a:r>
              <a:rPr lang="en-US" dirty="0" smtClean="0"/>
              <a:t> </a:t>
            </a:r>
            <a:endParaRPr lang="en-US" dirty="0"/>
          </a:p>
        </p:txBody>
      </p:sp>
    </p:spTree>
  </p:cSld>
  <p:clrMapOvr>
    <a:masterClrMapping/>
  </p:clrMapOvr>
  <p:transition xmlns:p14="http://schemas.microsoft.com/office/powerpoint/2010/main" advClick="0" advTm="7000"/>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10595" name="Picture 4" descr="041203_2931_v3"/>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6786" y="2809591"/>
            <a:ext cx="5936444" cy="1508105"/>
          </a:xfrm>
          <a:prstGeom prst="rect">
            <a:avLst/>
          </a:prstGeom>
        </p:spPr>
        <p:txBody>
          <a:bodyPr wrap="square" anchor="t">
            <a:spAutoFit/>
          </a:bodyPr>
          <a:lstStyle/>
          <a:p>
            <a:r>
              <a:rPr lang="en-US" sz="2300" dirty="0" smtClean="0">
                <a:latin typeface="Arial"/>
                <a:cs typeface="Arial"/>
              </a:rPr>
              <a:t>Remember its your attitude not your aptitude that determines your altitude in life.</a:t>
            </a:r>
          </a:p>
          <a:p>
            <a:pPr algn="r"/>
            <a:r>
              <a:rPr lang="en-US" sz="2300" dirty="0" smtClean="0">
                <a:latin typeface="Arial"/>
                <a:ea typeface="Arial" pitchFamily="-105" charset="0"/>
                <a:cs typeface="Arial"/>
              </a:rPr>
              <a:t>– </a:t>
            </a:r>
            <a:r>
              <a:rPr lang="en-US" sz="2300" dirty="0" smtClean="0">
                <a:latin typeface="Arial"/>
                <a:cs typeface="Arial"/>
              </a:rPr>
              <a:t>Mario Casa de </a:t>
            </a:r>
            <a:r>
              <a:rPr lang="en-US" sz="2300" dirty="0" err="1" smtClean="0">
                <a:latin typeface="Arial"/>
                <a:cs typeface="Arial"/>
              </a:rPr>
              <a:t>Calvo</a:t>
            </a:r>
            <a:endParaRPr lang="en-US" sz="2300" dirty="0" smtClean="0">
              <a:latin typeface="Arial"/>
              <a:cs typeface="Arial"/>
            </a:endParaRPr>
          </a:p>
          <a:p>
            <a:pPr algn="r"/>
            <a:r>
              <a:rPr lang="en-US" sz="2300" i="1" dirty="0" smtClean="0">
                <a:latin typeface="Arial"/>
                <a:ea typeface="Arial" pitchFamily="-105" charset="0"/>
                <a:cs typeface="Arial"/>
              </a:rPr>
              <a:t>‘74 Communications</a:t>
            </a:r>
          </a:p>
        </p:txBody>
      </p:sp>
    </p:spTree>
  </p:cSld>
  <p:clrMapOvr>
    <a:masterClrMapping/>
  </p:clrMapOvr>
  <p:transition xmlns:p14="http://schemas.microsoft.com/office/powerpoint/2010/main" advClick="0" advTm="7000"/>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2532" y="2589088"/>
            <a:ext cx="7831506" cy="1446550"/>
          </a:xfrm>
          <a:prstGeom prst="rect">
            <a:avLst/>
          </a:prstGeom>
        </p:spPr>
        <p:txBody>
          <a:bodyPr wrap="square" anchor="t">
            <a:spAutoFit/>
          </a:bodyPr>
          <a:lstStyle/>
          <a:p>
            <a:pPr algn="ctr"/>
            <a:r>
              <a:rPr lang="en-US" sz="4400" dirty="0" smtClean="0"/>
              <a:t>Timothy Robert </a:t>
            </a:r>
            <a:r>
              <a:rPr lang="en-US" sz="4400" dirty="0" err="1" smtClean="0"/>
              <a:t>Nesheim</a:t>
            </a:r>
            <a:r>
              <a:rPr lang="en-US" sz="4400" dirty="0" smtClean="0"/>
              <a:t> </a:t>
            </a:r>
          </a:p>
          <a:p>
            <a:pPr algn="ctr"/>
            <a:r>
              <a:rPr lang="en-US" sz="4400" i="1" dirty="0" smtClean="0"/>
              <a:t>BS</a:t>
            </a:r>
            <a:r>
              <a:rPr lang="en-US" sz="4400" dirty="0" smtClean="0"/>
              <a:t> </a:t>
            </a:r>
            <a:r>
              <a:rPr lang="en-US" sz="4400" i="1" dirty="0" smtClean="0"/>
              <a:t>Economics</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p>
        </p:txBody>
      </p:sp>
    </p:spTree>
  </p:cSld>
  <p:clrMapOvr>
    <a:masterClrMapping/>
  </p:clrMapOvr>
  <p:transition xmlns:p14="http://schemas.microsoft.com/office/powerpoint/2010/main" advClick="0" advTm="7000"/>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86936"/>
            <a:ext cx="8229600" cy="1143000"/>
          </a:xfrm>
        </p:spPr>
        <p:txBody>
          <a:bodyPr>
            <a:noAutofit/>
          </a:bodyPr>
          <a:lstStyle/>
          <a:p>
            <a:r>
              <a:rPr lang="en-US" dirty="0" err="1" smtClean="0"/>
              <a:t>Bria</a:t>
            </a:r>
            <a:r>
              <a:rPr lang="en-US" dirty="0" smtClean="0"/>
              <a:t> </a:t>
            </a:r>
            <a:r>
              <a:rPr lang="en-US" dirty="0" err="1" smtClean="0"/>
              <a:t>Melin</a:t>
            </a:r>
            <a:r>
              <a:rPr lang="en-US" dirty="0" smtClean="0"/>
              <a:t> </a:t>
            </a:r>
            <a:r>
              <a:rPr lang="en-US" dirty="0" err="1" smtClean="0"/>
              <a:t>Nollenberger</a:t>
            </a:r>
            <a:r>
              <a:rPr lang="en-US" dirty="0" smtClean="0"/>
              <a:t> </a:t>
            </a:r>
            <a:br>
              <a:rPr lang="en-US" dirty="0" smtClean="0"/>
            </a:br>
            <a:r>
              <a:rPr lang="en-US" i="1" dirty="0" smtClean="0"/>
              <a:t>BA</a:t>
            </a:r>
            <a:r>
              <a:rPr lang="en-US" dirty="0" smtClean="0"/>
              <a:t> </a:t>
            </a:r>
            <a:r>
              <a:rPr lang="en-US" i="1" dirty="0" smtClean="0"/>
              <a:t>Political Science</a:t>
            </a:r>
            <a:r>
              <a:rPr lang="en-US" dirty="0" smtClean="0"/>
              <a:t> </a:t>
            </a:r>
            <a:br>
              <a:rPr lang="en-US" dirty="0" smtClean="0"/>
            </a:br>
            <a:r>
              <a:rPr lang="en-US" i="1" dirty="0" smtClean="0"/>
              <a:t>summa cum laude</a:t>
            </a:r>
            <a:r>
              <a:rPr lang="en-US" dirty="0" smtClean="0"/>
              <a:t> </a:t>
            </a:r>
            <a:r>
              <a:rPr lang="en-US" i="1" dirty="0" smtClean="0"/>
              <a:t> </a:t>
            </a:r>
            <a:r>
              <a:rPr lang="en-US" dirty="0" smtClean="0"/>
              <a:t>     </a:t>
            </a:r>
            <a:endParaRPr lang="en-US" sz="2000" dirty="0"/>
          </a:p>
        </p:txBody>
      </p:sp>
    </p:spTree>
  </p:cSld>
  <p:clrMapOvr>
    <a:masterClrMapping/>
  </p:clrMapOvr>
  <p:transition xmlns:p14="http://schemas.microsoft.com/office/powerpoint/2010/main" advClick="0" advTm="7000"/>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628532"/>
            <a:ext cx="8229600" cy="1143000"/>
          </a:xfrm>
        </p:spPr>
        <p:txBody>
          <a:bodyPr>
            <a:noAutofit/>
          </a:bodyPr>
          <a:lstStyle/>
          <a:p>
            <a:r>
              <a:rPr lang="en-US" dirty="0" smtClean="0"/>
              <a:t>Kelsey Reimer O'Connell </a:t>
            </a:r>
            <a:br>
              <a:rPr lang="en-US" dirty="0" smtClean="0"/>
            </a:br>
            <a:r>
              <a:rPr lang="en-US" i="1" dirty="0" smtClean="0"/>
              <a:t>BA</a:t>
            </a:r>
            <a:r>
              <a:rPr lang="en-US" dirty="0" smtClean="0"/>
              <a:t> </a:t>
            </a:r>
            <a:r>
              <a:rPr lang="en-US" i="1" dirty="0" smtClean="0"/>
              <a:t>Global Studies</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endParaRPr lang="en-US" dirty="0"/>
          </a:p>
        </p:txBody>
      </p:sp>
    </p:spTree>
  </p:cSld>
  <p:clrMapOvr>
    <a:masterClrMapping/>
  </p:clrMapOvr>
  <p:transition xmlns:p14="http://schemas.microsoft.com/office/powerpoint/2010/main" advClick="0" advTm="7000"/>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12643" name="Picture 4" descr="051004_0223"/>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6786" y="2318875"/>
            <a:ext cx="5936444" cy="2246769"/>
          </a:xfrm>
          <a:prstGeom prst="rect">
            <a:avLst/>
          </a:prstGeom>
        </p:spPr>
        <p:txBody>
          <a:bodyPr wrap="square" anchor="t">
            <a:spAutoFit/>
          </a:bodyPr>
          <a:lstStyle/>
          <a:p>
            <a:r>
              <a:rPr lang="en-US" sz="2000" dirty="0" smtClean="0">
                <a:latin typeface="Arial"/>
                <a:cs typeface="Arial"/>
              </a:rPr>
              <a:t>Congratulations! You did it! Never forget this moment or the opportunity you had to receive such an incredible education. Get out there and do something great! Continue to make the University of Minnesota proud!</a:t>
            </a:r>
          </a:p>
          <a:p>
            <a:pPr algn="r"/>
            <a:r>
              <a:rPr lang="en-US" sz="2000" dirty="0" smtClean="0">
                <a:latin typeface="Arial"/>
                <a:ea typeface="Arial" pitchFamily="-105" charset="0"/>
                <a:cs typeface="Arial"/>
              </a:rPr>
              <a:t>– </a:t>
            </a:r>
            <a:r>
              <a:rPr lang="en-US" sz="2000" dirty="0" smtClean="0">
                <a:latin typeface="Arial"/>
                <a:cs typeface="Arial"/>
              </a:rPr>
              <a:t>Abby </a:t>
            </a:r>
            <a:r>
              <a:rPr lang="en-US" sz="2000" dirty="0" err="1" smtClean="0">
                <a:latin typeface="Arial"/>
                <a:cs typeface="Arial"/>
              </a:rPr>
              <a:t>Geraets</a:t>
            </a:r>
            <a:endParaRPr lang="en-US" sz="2000" dirty="0" smtClean="0">
              <a:latin typeface="Arial"/>
              <a:cs typeface="Arial"/>
            </a:endParaRPr>
          </a:p>
          <a:p>
            <a:pPr algn="r"/>
            <a:r>
              <a:rPr lang="en-US" sz="2000" i="1" dirty="0" smtClean="0">
                <a:latin typeface="Arial"/>
                <a:ea typeface="Arial" pitchFamily="-105" charset="0"/>
                <a:cs typeface="Arial"/>
              </a:rPr>
              <a:t>'09 Architecture</a:t>
            </a:r>
          </a:p>
        </p:txBody>
      </p:sp>
    </p:spTree>
  </p:cSld>
  <p:clrMapOvr>
    <a:masterClrMapping/>
  </p:clrMapOvr>
  <p:transition xmlns:p14="http://schemas.microsoft.com/office/powerpoint/2010/main" advClick="0" advTm="7000"/>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err="1" smtClean="0"/>
              <a:t>Aoife</a:t>
            </a:r>
            <a:r>
              <a:rPr lang="en-US" dirty="0" smtClean="0"/>
              <a:t> Margaret O'Connor </a:t>
            </a:r>
            <a:br>
              <a:rPr lang="en-US" dirty="0" smtClean="0"/>
            </a:br>
            <a:r>
              <a:rPr lang="en-US" i="1" dirty="0" smtClean="0"/>
              <a:t>BA</a:t>
            </a:r>
            <a:r>
              <a:rPr lang="en-US" dirty="0" smtClean="0"/>
              <a:t> </a:t>
            </a:r>
            <a:r>
              <a:rPr lang="en-US" i="1" dirty="0" smtClean="0"/>
              <a:t>Global Studies</a:t>
            </a:r>
            <a:r>
              <a:rPr lang="en-US" dirty="0" smtClean="0"/>
              <a:t> </a:t>
            </a:r>
            <a:br>
              <a:rPr lang="en-US" dirty="0" smtClean="0"/>
            </a:br>
            <a:r>
              <a:rPr lang="en-US" i="1" dirty="0" smtClean="0"/>
              <a:t>BIS</a:t>
            </a:r>
            <a:r>
              <a:rPr lang="en-US" dirty="0" smtClean="0"/>
              <a:t> </a:t>
            </a:r>
            <a:r>
              <a:rPr lang="en-US" i="1" dirty="0" smtClean="0"/>
              <a:t>Bachelor of Individualized Study</a:t>
            </a:r>
            <a:r>
              <a:rPr lang="en-US" dirty="0" smtClean="0"/>
              <a:t> </a:t>
            </a:r>
            <a:r>
              <a:rPr lang="en-US" i="1" dirty="0" smtClean="0"/>
              <a:t>Community Engagement Scholar</a:t>
            </a:r>
            <a:r>
              <a:rPr lang="en-US" dirty="0" smtClean="0"/>
              <a:t> </a:t>
            </a:r>
            <a:endParaRPr lang="en-US" sz="2000" dirty="0"/>
          </a:p>
        </p:txBody>
      </p:sp>
    </p:spTree>
  </p:cSld>
  <p:clrMapOvr>
    <a:masterClrMapping/>
  </p:clrMapOvr>
  <p:transition xmlns:p14="http://schemas.microsoft.com/office/powerpoint/2010/main" advClick="0" advTm="7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76272" y="2170158"/>
            <a:ext cx="8114281" cy="2832404"/>
          </a:xfrm>
          <a:prstGeom prst="rect">
            <a:avLst/>
          </a:prstGeom>
        </p:spPr>
        <p:txBody>
          <a:bodyPr vert="horz" lIns="91440" tIns="45720" rIns="91440" bIns="45720" rtlCol="0" anchor="ctr">
            <a:normAutofit/>
          </a:bodyPr>
          <a:lstStyle/>
          <a:p>
            <a:pPr algn="ctr"/>
            <a:r>
              <a:rPr lang="en-US" sz="4400" dirty="0" smtClean="0"/>
              <a:t>John Christopher Bertie </a:t>
            </a:r>
          </a:p>
          <a:p>
            <a:pPr algn="ctr"/>
            <a:r>
              <a:rPr lang="en-US" sz="4400" i="1" dirty="0" smtClean="0"/>
              <a:t>BA</a:t>
            </a:r>
            <a:r>
              <a:rPr lang="en-US" sz="4400" dirty="0" smtClean="0"/>
              <a:t> </a:t>
            </a:r>
            <a:r>
              <a:rPr lang="en-US" sz="4400" i="1" dirty="0" smtClean="0"/>
              <a:t>Sociology of Law, Criminology, and Deviance</a:t>
            </a:r>
            <a:r>
              <a:rPr lang="en-US" sz="4400" dirty="0" smtClean="0"/>
              <a:t>   </a:t>
            </a:r>
            <a:endParaRPr kumimoji="0" lang="en-US" sz="2222"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xmlns:p14="http://schemas.microsoft.com/office/powerpoint/2010/main" advClick="0" advTm="7000"/>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7649" y="2956560"/>
            <a:ext cx="8229600" cy="1143000"/>
          </a:xfrm>
        </p:spPr>
        <p:txBody>
          <a:bodyPr>
            <a:noAutofit/>
          </a:bodyPr>
          <a:lstStyle/>
          <a:p>
            <a:r>
              <a:rPr lang="en-US" dirty="0" smtClean="0"/>
              <a:t>Robert James Olsen </a:t>
            </a:r>
            <a:br>
              <a:rPr lang="en-US" dirty="0" smtClean="0"/>
            </a:br>
            <a:r>
              <a:rPr lang="en-US" i="1" dirty="0" smtClean="0"/>
              <a:t>BA</a:t>
            </a:r>
            <a:r>
              <a:rPr lang="en-US" dirty="0" smtClean="0"/>
              <a:t> </a:t>
            </a:r>
            <a:r>
              <a:rPr lang="en-US" i="1" dirty="0" smtClean="0"/>
              <a:t>History</a:t>
            </a:r>
            <a:r>
              <a:rPr lang="en-US" dirty="0"/>
              <a:t/>
            </a:r>
            <a:br>
              <a:rPr lang="en-US" dirty="0"/>
            </a:br>
            <a:r>
              <a:rPr lang="en-US" i="1" dirty="0" smtClean="0"/>
              <a:t>BA Religious </a:t>
            </a:r>
            <a:r>
              <a:rPr lang="en-US" i="1" dirty="0" smtClean="0"/>
              <a:t>Studies</a:t>
            </a:r>
            <a:r>
              <a:rPr lang="en-US" dirty="0" smtClean="0"/>
              <a:t>  </a:t>
            </a:r>
            <a:br>
              <a:rPr lang="en-US" dirty="0" smtClean="0"/>
            </a:br>
            <a:r>
              <a:rPr lang="en-US" dirty="0" smtClean="0"/>
              <a:t> </a:t>
            </a:r>
            <a:r>
              <a:rPr lang="en-US" sz="1800" dirty="0" smtClean="0"/>
              <a:t/>
            </a:r>
            <a:br>
              <a:rPr lang="en-US" sz="1800" dirty="0" smtClean="0"/>
            </a:br>
            <a:r>
              <a:rPr lang="en-US" sz="1800" dirty="0" smtClean="0"/>
              <a:t>Graduation already! I can hardly believe it. I'm thankful to the Lord for bringing me through it - and excited to see where He brings me next.</a:t>
            </a:r>
            <a:endParaRPr lang="en-US" sz="1800" dirty="0"/>
          </a:p>
        </p:txBody>
      </p:sp>
    </p:spTree>
  </p:cSld>
  <p:clrMapOvr>
    <a:masterClrMapping/>
  </p:clrMapOvr>
  <p:transition xmlns:p14="http://schemas.microsoft.com/office/powerpoint/2010/main" advClick="0" advTm="7000"/>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25729" y="2847996"/>
            <a:ext cx="7409136" cy="1143000"/>
          </a:xfrm>
        </p:spPr>
        <p:txBody>
          <a:bodyPr>
            <a:normAutofit fontScale="90000"/>
          </a:bodyPr>
          <a:lstStyle/>
          <a:p>
            <a:r>
              <a:rPr lang="en-US" sz="4800" dirty="0" smtClean="0"/>
              <a:t>Stephen M. Owen </a:t>
            </a:r>
            <a:br>
              <a:rPr lang="en-US" sz="4800" dirty="0" smtClean="0"/>
            </a:br>
            <a:r>
              <a:rPr lang="en-US" sz="4800" i="1" dirty="0" smtClean="0"/>
              <a:t>BA</a:t>
            </a:r>
            <a:r>
              <a:rPr lang="en-US" sz="4800" dirty="0" smtClean="0"/>
              <a:t> </a:t>
            </a:r>
            <a:r>
              <a:rPr lang="en-US" sz="4800" i="1" dirty="0" smtClean="0"/>
              <a:t>History</a:t>
            </a:r>
            <a:r>
              <a:rPr lang="en-US" sz="4800" dirty="0" smtClean="0"/>
              <a:t> </a:t>
            </a:r>
            <a:br>
              <a:rPr lang="en-US" sz="4800" dirty="0" smtClean="0"/>
            </a:br>
            <a:r>
              <a:rPr lang="en-US" sz="4800" i="1" dirty="0" smtClean="0"/>
              <a:t>High Distinction</a:t>
            </a:r>
            <a:r>
              <a:rPr lang="en-US" sz="4800" dirty="0" smtClean="0"/>
              <a:t> </a:t>
            </a:r>
            <a:endParaRPr lang="en-US" sz="2222" dirty="0"/>
          </a:p>
        </p:txBody>
      </p:sp>
    </p:spTree>
  </p:cSld>
  <p:clrMapOvr>
    <a:masterClrMapping/>
  </p:clrMapOvr>
  <p:transition xmlns:p14="http://schemas.microsoft.com/office/powerpoint/2010/main" advClick="0" advTm="7000"/>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14691" name="Picture 4" descr="040922_2631"/>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6786" y="2318875"/>
            <a:ext cx="5936444" cy="1938992"/>
          </a:xfrm>
          <a:prstGeom prst="rect">
            <a:avLst/>
          </a:prstGeom>
        </p:spPr>
        <p:txBody>
          <a:bodyPr wrap="square" anchor="t">
            <a:spAutoFit/>
          </a:bodyPr>
          <a:lstStyle/>
          <a:p>
            <a:r>
              <a:rPr lang="en-US" sz="2000" dirty="0" smtClean="0">
                <a:latin typeface="Arial"/>
                <a:cs typeface="Arial"/>
              </a:rPr>
              <a:t>Keep your chin up and your nose to the grindstone. If you can figure out how to accomplish these two things at once, you'll at least find a job as a contortionist.</a:t>
            </a:r>
          </a:p>
          <a:p>
            <a:pPr algn="r"/>
            <a:r>
              <a:rPr lang="en-US" sz="2000" dirty="0" smtClean="0">
                <a:latin typeface="Arial"/>
                <a:ea typeface="Arial" pitchFamily="-105" charset="0"/>
                <a:cs typeface="Arial"/>
              </a:rPr>
              <a:t>– </a:t>
            </a:r>
            <a:r>
              <a:rPr lang="en-US" sz="2000" dirty="0" smtClean="0">
                <a:latin typeface="Arial"/>
                <a:cs typeface="Arial"/>
              </a:rPr>
              <a:t>Clark </a:t>
            </a:r>
            <a:r>
              <a:rPr lang="en-US" sz="2000" dirty="0" err="1" smtClean="0">
                <a:latin typeface="Arial"/>
                <a:cs typeface="Arial"/>
              </a:rPr>
              <a:t>Hauschildt</a:t>
            </a:r>
            <a:endParaRPr lang="en-US" sz="2000" dirty="0" smtClean="0">
              <a:latin typeface="Arial"/>
              <a:cs typeface="Arial"/>
            </a:endParaRPr>
          </a:p>
          <a:p>
            <a:pPr algn="r"/>
            <a:r>
              <a:rPr lang="en-US" sz="2000" i="1" dirty="0" smtClean="0">
                <a:latin typeface="Arial"/>
                <a:ea typeface="Arial" pitchFamily="-105" charset="0"/>
                <a:cs typeface="Arial"/>
              </a:rPr>
              <a:t>'98 Geography</a:t>
            </a:r>
          </a:p>
        </p:txBody>
      </p:sp>
    </p:spTree>
  </p:cSld>
  <p:clrMapOvr>
    <a:masterClrMapping/>
  </p:clrMapOvr>
  <p:transition xmlns:p14="http://schemas.microsoft.com/office/powerpoint/2010/main" advClick="0" advTm="7000"/>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0024" y="2330179"/>
            <a:ext cx="7120194" cy="1446550"/>
          </a:xfrm>
          <a:prstGeom prst="rect">
            <a:avLst/>
          </a:prstGeom>
        </p:spPr>
        <p:txBody>
          <a:bodyPr wrap="square" anchor="t">
            <a:spAutoFit/>
          </a:bodyPr>
          <a:lstStyle/>
          <a:p>
            <a:pPr algn="ctr"/>
            <a:r>
              <a:rPr lang="en-US" sz="4400" dirty="0" smtClean="0"/>
              <a:t>Josephine Hope Peterson </a:t>
            </a:r>
          </a:p>
          <a:p>
            <a:pPr algn="ctr"/>
            <a:r>
              <a:rPr lang="en-US" sz="4400" i="1" dirty="0" smtClean="0"/>
              <a:t>BA</a:t>
            </a:r>
            <a:r>
              <a:rPr lang="en-US" sz="4400" dirty="0" smtClean="0"/>
              <a:t> </a:t>
            </a:r>
            <a:r>
              <a:rPr lang="en-US" sz="4400" i="1" dirty="0" smtClean="0"/>
              <a:t>Political Science</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endParaRPr lang="en-US" sz="2000" dirty="0" smtClean="0"/>
          </a:p>
        </p:txBody>
      </p:sp>
    </p:spTree>
  </p:cSld>
  <p:clrMapOvr>
    <a:masterClrMapping/>
  </p:clrMapOvr>
  <p:transition xmlns:p14="http://schemas.microsoft.com/office/powerpoint/2010/main" advClick="0" advTm="7000"/>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Alejandra P. Quintero </a:t>
            </a:r>
            <a:br>
              <a:rPr lang="en-US" dirty="0" smtClean="0"/>
            </a:br>
            <a:r>
              <a:rPr lang="en-US" i="1" dirty="0" smtClean="0"/>
              <a:t>BA</a:t>
            </a:r>
            <a:r>
              <a:rPr lang="en-US" dirty="0" smtClean="0"/>
              <a:t> </a:t>
            </a:r>
            <a:r>
              <a:rPr lang="en-US" i="1" dirty="0" smtClean="0"/>
              <a:t>Anthropology</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br>
              <a:rPr lang="en-US" dirty="0" smtClean="0"/>
            </a:br>
            <a:r>
              <a:rPr lang="en-US" dirty="0" smtClean="0"/>
              <a:t/>
            </a:r>
            <a:br>
              <a:rPr lang="en-US" dirty="0" smtClean="0"/>
            </a:br>
            <a:r>
              <a:rPr lang="en-US" sz="1800" dirty="0" smtClean="0"/>
              <a:t>Thanks to all my loved ones for your support and encouragement throughout my life and for helping me get to this point. I love you all very much. </a:t>
            </a:r>
            <a:endParaRPr lang="en-US" sz="1800" dirty="0"/>
          </a:p>
        </p:txBody>
      </p:sp>
    </p:spTree>
  </p:cSld>
  <p:clrMapOvr>
    <a:masterClrMapping/>
  </p:clrMapOvr>
  <p:transition xmlns:p14="http://schemas.microsoft.com/office/powerpoint/2010/main" advClick="0" advTm="7000"/>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90018" y="2910423"/>
            <a:ext cx="7856777" cy="1143000"/>
          </a:xfrm>
        </p:spPr>
        <p:txBody>
          <a:bodyPr>
            <a:noAutofit/>
          </a:bodyPr>
          <a:lstStyle/>
          <a:p>
            <a:r>
              <a:rPr lang="en-US" dirty="0" smtClean="0"/>
              <a:t>Alyssa Lynn Rhodes </a:t>
            </a:r>
            <a:br>
              <a:rPr lang="en-US" dirty="0" smtClean="0"/>
            </a:br>
            <a:r>
              <a:rPr lang="en-US" i="1" dirty="0" smtClean="0"/>
              <a:t>BIS</a:t>
            </a:r>
            <a:r>
              <a:rPr lang="en-US" dirty="0" smtClean="0"/>
              <a:t> </a:t>
            </a:r>
            <a:r>
              <a:rPr lang="en-US" i="1" dirty="0" smtClean="0"/>
              <a:t>Art, Communication Studies, and Design Studies</a:t>
            </a:r>
            <a:r>
              <a:rPr lang="en-US" dirty="0" smtClean="0"/>
              <a:t/>
            </a:r>
            <a:br>
              <a:rPr lang="en-US" dirty="0" smtClean="0"/>
            </a:br>
            <a:r>
              <a:rPr lang="en-US" dirty="0" smtClean="0"/>
              <a:t> </a:t>
            </a:r>
            <a:br>
              <a:rPr lang="en-US" dirty="0" smtClean="0"/>
            </a:br>
            <a:r>
              <a:rPr lang="en-US" sz="1800" dirty="0" smtClean="0"/>
              <a:t>peace out, </a:t>
            </a:r>
            <a:r>
              <a:rPr lang="en-US" sz="1800" dirty="0" err="1" smtClean="0"/>
              <a:t>haterz</a:t>
            </a:r>
            <a:r>
              <a:rPr lang="en-US" sz="1800" dirty="0" smtClean="0"/>
              <a:t>   </a:t>
            </a:r>
            <a:endParaRPr lang="en-US" sz="1800" dirty="0"/>
          </a:p>
        </p:txBody>
      </p:sp>
    </p:spTree>
  </p:cSld>
  <p:clrMapOvr>
    <a:masterClrMapping/>
  </p:clrMapOvr>
  <p:transition xmlns:p14="http://schemas.microsoft.com/office/powerpoint/2010/main" advClick="0" advTm="7000"/>
</p:sld>
</file>

<file path=ppt/slides/slide1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17763" name="Picture 5" descr="040622_r_0686_v2~0"/>
          <p:cNvPicPr>
            <a:picLocks noChangeAspect="1" noChangeArrowheads="1"/>
          </p:cNvPicPr>
          <p:nvPr/>
        </p:nvPicPr>
        <p:blipFill>
          <a:blip r:embed="rId4"/>
          <a:srcRect/>
          <a:stretch>
            <a:fillRect/>
          </a:stretch>
        </p:blipFill>
        <p:spPr bwMode="auto">
          <a:xfrm>
            <a:off x="685800" y="838200"/>
            <a:ext cx="7772400" cy="5068888"/>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5113" y="2578666"/>
            <a:ext cx="6350168" cy="1862048"/>
          </a:xfrm>
          <a:prstGeom prst="rect">
            <a:avLst/>
          </a:prstGeom>
        </p:spPr>
        <p:txBody>
          <a:bodyPr wrap="square" anchor="t">
            <a:spAutoFit/>
          </a:bodyPr>
          <a:lstStyle/>
          <a:p>
            <a:r>
              <a:rPr lang="en-US" sz="2300" dirty="0" smtClean="0">
                <a:latin typeface="Arial"/>
                <a:cs typeface="Arial"/>
              </a:rPr>
              <a:t>Congratulations graduates! Know that life is a series of glorious accidents, so buckle up and enjoy the ride.</a:t>
            </a:r>
          </a:p>
          <a:p>
            <a:pPr algn="r"/>
            <a:r>
              <a:rPr lang="en-US" sz="2300" dirty="0" smtClean="0">
                <a:latin typeface="Arial"/>
                <a:ea typeface="Arial" pitchFamily="-105" charset="0"/>
                <a:cs typeface="Arial"/>
              </a:rPr>
              <a:t>– </a:t>
            </a:r>
            <a:r>
              <a:rPr lang="en-US" sz="2300" dirty="0" smtClean="0">
                <a:latin typeface="Arial"/>
                <a:cs typeface="Arial"/>
              </a:rPr>
              <a:t>Karen Woodbury</a:t>
            </a:r>
          </a:p>
          <a:p>
            <a:pPr algn="r"/>
            <a:r>
              <a:rPr lang="en-US" sz="2300" i="1" dirty="0" smtClean="0">
                <a:latin typeface="Arial"/>
                <a:ea typeface="Arial" pitchFamily="-105" charset="0"/>
                <a:cs typeface="Arial"/>
              </a:rPr>
              <a:t>'88 English</a:t>
            </a:r>
          </a:p>
        </p:txBody>
      </p:sp>
    </p:spTree>
  </p:cSld>
  <p:clrMapOvr>
    <a:masterClrMapping/>
  </p:clrMapOvr>
  <p:transition xmlns:p14="http://schemas.microsoft.com/office/powerpoint/2010/main" advClick="0" advTm="7000"/>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0027" y="2087009"/>
            <a:ext cx="7611493" cy="3077766"/>
          </a:xfrm>
          <a:prstGeom prst="rect">
            <a:avLst/>
          </a:prstGeom>
          <a:noFill/>
        </p:spPr>
        <p:txBody>
          <a:bodyPr wrap="square" rtlCol="0">
            <a:spAutoFit/>
          </a:bodyPr>
          <a:lstStyle/>
          <a:p>
            <a:pPr algn="ctr"/>
            <a:r>
              <a:rPr lang="en-US" sz="4400" dirty="0" smtClean="0"/>
              <a:t>Kelly C. Roberts </a:t>
            </a:r>
          </a:p>
          <a:p>
            <a:pPr algn="ctr"/>
            <a:r>
              <a:rPr lang="en-US" sz="4400" i="1" dirty="0" smtClean="0"/>
              <a:t>BA</a:t>
            </a:r>
            <a:r>
              <a:rPr lang="en-US" sz="4400" dirty="0" smtClean="0"/>
              <a:t> </a:t>
            </a:r>
            <a:r>
              <a:rPr lang="en-US" sz="4400" i="1" dirty="0" smtClean="0"/>
              <a:t>Sociology of Law, Criminology, and Deviance</a:t>
            </a:r>
            <a:r>
              <a:rPr lang="en-US" sz="4400" dirty="0" smtClean="0"/>
              <a:t> </a:t>
            </a:r>
          </a:p>
          <a:p>
            <a:pPr algn="ctr"/>
            <a:endParaRPr lang="en-US" sz="4400" dirty="0" smtClean="0"/>
          </a:p>
          <a:p>
            <a:pPr algn="ctr"/>
            <a:r>
              <a:rPr lang="en-US" dirty="0" smtClean="0"/>
              <a:t>Thanks Mom, </a:t>
            </a:r>
            <a:r>
              <a:rPr lang="en-US" dirty="0" err="1" smtClean="0"/>
              <a:t>Marly</a:t>
            </a:r>
            <a:r>
              <a:rPr lang="en-US" dirty="0" smtClean="0"/>
              <a:t> and Ryan for all the support. </a:t>
            </a:r>
            <a:endParaRPr lang="en-US" dirty="0">
              <a:latin typeface="+mj-lt"/>
            </a:endParaRPr>
          </a:p>
        </p:txBody>
      </p:sp>
    </p:spTree>
  </p:cSld>
  <p:clrMapOvr>
    <a:masterClrMapping/>
  </p:clrMapOvr>
  <p:transition xmlns:p14="http://schemas.microsoft.com/office/powerpoint/2010/main" advClick="0" advTm="7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40992" y="2210161"/>
            <a:ext cx="8325959" cy="2832404"/>
          </a:xfrm>
          <a:prstGeom prst="rect">
            <a:avLst/>
          </a:prstGeom>
        </p:spPr>
        <p:txBody>
          <a:bodyPr vert="horz" lIns="91440" tIns="45720" rIns="91440" bIns="45720" rtlCol="0" anchor="ctr">
            <a:normAutofit/>
          </a:bodyPr>
          <a:lstStyle/>
          <a:p>
            <a:pPr algn="ctr"/>
            <a:r>
              <a:rPr lang="en-US" sz="4400" dirty="0" smtClean="0"/>
              <a:t>Jennifer L. </a:t>
            </a:r>
            <a:r>
              <a:rPr lang="en-US" sz="4400" dirty="0" err="1" smtClean="0"/>
              <a:t>Boldt</a:t>
            </a:r>
            <a:r>
              <a:rPr lang="en-US" sz="4400" dirty="0" smtClean="0"/>
              <a:t> </a:t>
            </a:r>
          </a:p>
          <a:p>
            <a:pPr algn="ctr"/>
            <a:r>
              <a:rPr lang="en-US" sz="4400" i="1" dirty="0" smtClean="0"/>
              <a:t>BA</a:t>
            </a:r>
            <a:r>
              <a:rPr lang="en-US" sz="4400" dirty="0" smtClean="0"/>
              <a:t> </a:t>
            </a:r>
            <a:r>
              <a:rPr lang="en-US" sz="4400" i="1" dirty="0" smtClean="0"/>
              <a:t>History</a:t>
            </a:r>
            <a:r>
              <a:rPr lang="en-US" sz="4400" dirty="0" smtClean="0"/>
              <a:t>           </a:t>
            </a:r>
            <a:r>
              <a:rPr lang="en-US" sz="4400" i="1" dirty="0" smtClean="0"/>
              <a:t> </a:t>
            </a:r>
            <a:r>
              <a:rPr lang="en-US" sz="4400" dirty="0" smtClean="0"/>
              <a:t>   </a:t>
            </a:r>
          </a:p>
          <a:p>
            <a:pPr algn="ctr"/>
            <a:endParaRPr lang="en-US" sz="4400" dirty="0" smtClean="0"/>
          </a:p>
          <a:p>
            <a:pPr algn="ctr"/>
            <a:r>
              <a:rPr lang="en-US" sz="2118" dirty="0" smtClean="0"/>
              <a:t>Congratulations to all of the 2013 graduates!  Thanks mom and dad for all of your love and support!   </a:t>
            </a:r>
            <a:endParaRPr lang="en-US" sz="2118" dirty="0"/>
          </a:p>
        </p:txBody>
      </p:sp>
    </p:spTree>
  </p:cSld>
  <p:clrMapOvr>
    <a:masterClrMapping/>
  </p:clrMapOvr>
  <p:transition xmlns:p14="http://schemas.microsoft.com/office/powerpoint/2010/main" advClick="0" advTm="7000"/>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5589" y="3000219"/>
            <a:ext cx="7646055" cy="1143000"/>
          </a:xfrm>
        </p:spPr>
        <p:txBody>
          <a:bodyPr>
            <a:normAutofit fontScale="90000"/>
          </a:bodyPr>
          <a:lstStyle/>
          <a:p>
            <a:r>
              <a:rPr lang="en-US" sz="4889" dirty="0" err="1" smtClean="0"/>
              <a:t>Alanna</a:t>
            </a:r>
            <a:r>
              <a:rPr lang="en-US" sz="4889" dirty="0" smtClean="0"/>
              <a:t> Z. Rodriguez-Hines </a:t>
            </a:r>
            <a:br>
              <a:rPr lang="en-US" sz="4889" dirty="0" smtClean="0"/>
            </a:br>
            <a:r>
              <a:rPr lang="en-US" sz="4889" i="1" dirty="0" smtClean="0"/>
              <a:t>BA</a:t>
            </a:r>
            <a:r>
              <a:rPr lang="en-US" sz="4889" dirty="0" smtClean="0"/>
              <a:t> </a:t>
            </a:r>
            <a:r>
              <a:rPr lang="en-US" sz="4889" i="1" dirty="0" smtClean="0"/>
              <a:t>Global Studies</a:t>
            </a:r>
            <a:r>
              <a:rPr lang="en-US" sz="4889" dirty="0" smtClean="0"/>
              <a:t> </a:t>
            </a:r>
            <a:r>
              <a:rPr lang="en-US" sz="4800" dirty="0" smtClean="0"/>
              <a:t/>
            </a:r>
            <a:br>
              <a:rPr lang="en-US" sz="4800" dirty="0" smtClean="0"/>
            </a:br>
            <a:r>
              <a:rPr lang="en-US" sz="4800" dirty="0" smtClean="0"/>
              <a:t/>
            </a:r>
            <a:br>
              <a:rPr lang="en-US" sz="4800" dirty="0" smtClean="0"/>
            </a:br>
            <a:r>
              <a:rPr lang="en-US" sz="2000" dirty="0" smtClean="0"/>
              <a:t>Thank you to all who had a positive impact on my stay at the University! I have learned so much. </a:t>
            </a:r>
            <a:endParaRPr lang="en-US" sz="2000" dirty="0"/>
          </a:p>
        </p:txBody>
      </p:sp>
    </p:spTree>
  </p:cSld>
  <p:clrMapOvr>
    <a:masterClrMapping/>
  </p:clrMapOvr>
  <p:transition xmlns:p14="http://schemas.microsoft.com/office/powerpoint/2010/main" advClick="0" advTm="7000"/>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320" y="2557993"/>
            <a:ext cx="7748887" cy="1446550"/>
          </a:xfrm>
          <a:prstGeom prst="rect">
            <a:avLst/>
          </a:prstGeom>
        </p:spPr>
        <p:txBody>
          <a:bodyPr wrap="square" anchor="t">
            <a:spAutoFit/>
          </a:bodyPr>
          <a:lstStyle/>
          <a:p>
            <a:pPr algn="ctr"/>
            <a:r>
              <a:rPr lang="en-US" sz="4400" dirty="0" smtClean="0"/>
              <a:t>Kristine Elisabeth </a:t>
            </a:r>
            <a:r>
              <a:rPr lang="en-US" sz="4400" dirty="0" err="1" smtClean="0"/>
              <a:t>Rohlf</a:t>
            </a:r>
            <a:r>
              <a:rPr lang="en-US" sz="4400" dirty="0" smtClean="0"/>
              <a:t> </a:t>
            </a:r>
          </a:p>
          <a:p>
            <a:pPr algn="ctr"/>
            <a:r>
              <a:rPr lang="en-US" sz="4400" i="1" dirty="0" smtClean="0"/>
              <a:t>BA</a:t>
            </a:r>
            <a:r>
              <a:rPr lang="en-US" sz="4400" dirty="0" smtClean="0"/>
              <a:t> </a:t>
            </a:r>
            <a:r>
              <a:rPr lang="en-US" sz="4400" i="1" dirty="0" smtClean="0"/>
              <a:t>Political Science</a:t>
            </a:r>
            <a:r>
              <a:rPr lang="en-US" sz="4400" dirty="0" smtClean="0"/>
              <a:t> </a:t>
            </a:r>
            <a:r>
              <a:rPr lang="en-US" sz="4400" i="1" dirty="0" smtClean="0"/>
              <a:t> </a:t>
            </a:r>
            <a:endParaRPr lang="en-US" sz="4400" dirty="0" smtClean="0"/>
          </a:p>
        </p:txBody>
      </p:sp>
    </p:spTree>
  </p:cSld>
  <p:clrMapOvr>
    <a:masterClrMapping/>
  </p:clrMapOvr>
  <p:transition xmlns:p14="http://schemas.microsoft.com/office/powerpoint/2010/main" advClick="0" advTm="7000"/>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19811" name="Picture 4" descr="050906_r_0048"/>
          <p:cNvPicPr>
            <a:picLocks noChangeAspect="1" noChangeArrowheads="1"/>
          </p:cNvPicPr>
          <p:nvPr/>
        </p:nvPicPr>
        <p:blipFill>
          <a:blip r:embed="rId4"/>
          <a:srcRect/>
          <a:stretch>
            <a:fillRect/>
          </a:stretch>
        </p:blipFill>
        <p:spPr bwMode="auto">
          <a:xfrm>
            <a:off x="685800" y="762000"/>
            <a:ext cx="7772400" cy="5068888"/>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5113" y="2261143"/>
            <a:ext cx="6350168" cy="2215991"/>
          </a:xfrm>
          <a:prstGeom prst="rect">
            <a:avLst/>
          </a:prstGeom>
        </p:spPr>
        <p:txBody>
          <a:bodyPr wrap="square" anchor="t">
            <a:spAutoFit/>
          </a:bodyPr>
          <a:lstStyle/>
          <a:p>
            <a:r>
              <a:rPr lang="en-US" sz="2300" dirty="0" smtClean="0">
                <a:latin typeface="Arial"/>
                <a:cs typeface="Arial"/>
              </a:rPr>
              <a:t>There are many myths, and there is truth. Sift the ore of all myths for the nuggets of truth they contain, and forge from them an honest world view. </a:t>
            </a:r>
          </a:p>
          <a:p>
            <a:pPr algn="r"/>
            <a:r>
              <a:rPr lang="en-US" sz="2300" dirty="0" smtClean="0">
                <a:latin typeface="Arial"/>
                <a:ea typeface="Arial" pitchFamily="-105" charset="0"/>
                <a:cs typeface="Arial"/>
              </a:rPr>
              <a:t>– </a:t>
            </a:r>
            <a:r>
              <a:rPr lang="en-US" sz="2300" dirty="0" smtClean="0">
                <a:latin typeface="Arial"/>
                <a:cs typeface="Arial"/>
              </a:rPr>
              <a:t>Bob McCune</a:t>
            </a:r>
          </a:p>
          <a:p>
            <a:pPr algn="r"/>
            <a:r>
              <a:rPr lang="en-US" sz="2300" i="1" dirty="0" smtClean="0">
                <a:latin typeface="Arial"/>
                <a:ea typeface="Arial" pitchFamily="-105" charset="0"/>
                <a:cs typeface="Arial"/>
              </a:rPr>
              <a:t>'72 Humanities, English</a:t>
            </a:r>
          </a:p>
        </p:txBody>
      </p:sp>
    </p:spTree>
  </p:cSld>
  <p:clrMapOvr>
    <a:masterClrMapping/>
  </p:clrMapOvr>
  <p:transition xmlns:p14="http://schemas.microsoft.com/office/powerpoint/2010/main" advClick="0" advTm="7000"/>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764" y="2550186"/>
            <a:ext cx="7703469" cy="1446550"/>
          </a:xfrm>
          <a:prstGeom prst="rect">
            <a:avLst/>
          </a:prstGeom>
        </p:spPr>
        <p:txBody>
          <a:bodyPr wrap="square" anchor="t">
            <a:spAutoFit/>
          </a:bodyPr>
          <a:lstStyle/>
          <a:p>
            <a:pPr algn="ctr"/>
            <a:r>
              <a:rPr lang="en-US" sz="4400" dirty="0" smtClean="0"/>
              <a:t>Joseph Dolan Rossi </a:t>
            </a:r>
          </a:p>
          <a:p>
            <a:pPr algn="ctr"/>
            <a:r>
              <a:rPr lang="en-US" sz="4400" i="1" dirty="0" smtClean="0"/>
              <a:t>BA</a:t>
            </a:r>
            <a:r>
              <a:rPr lang="en-US" sz="4400" dirty="0" smtClean="0"/>
              <a:t> </a:t>
            </a:r>
            <a:r>
              <a:rPr lang="en-US" sz="4400" i="1" dirty="0" smtClean="0"/>
              <a:t>Sociology</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p>
        </p:txBody>
      </p:sp>
    </p:spTree>
  </p:cSld>
  <p:clrMapOvr>
    <a:masterClrMapping/>
  </p:clrMapOvr>
  <p:transition xmlns:p14="http://schemas.microsoft.com/office/powerpoint/2010/main" advClick="0" advTm="7000"/>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658736"/>
            <a:ext cx="8229600" cy="1143000"/>
          </a:xfrm>
        </p:spPr>
        <p:txBody>
          <a:bodyPr>
            <a:noAutofit/>
          </a:bodyPr>
          <a:lstStyle/>
          <a:p>
            <a:r>
              <a:rPr lang="en-US" dirty="0" smtClean="0"/>
              <a:t>Kayla Elizabeth </a:t>
            </a:r>
            <a:r>
              <a:rPr lang="en-US" dirty="0" err="1" smtClean="0"/>
              <a:t>Schlumpberger</a:t>
            </a:r>
            <a:r>
              <a:rPr lang="en-US" dirty="0" smtClean="0"/>
              <a:t> </a:t>
            </a:r>
            <a:br>
              <a:rPr lang="en-US" dirty="0" smtClean="0"/>
            </a:br>
            <a:r>
              <a:rPr lang="en-US" i="1" dirty="0" smtClean="0"/>
              <a:t>BA</a:t>
            </a:r>
            <a:r>
              <a:rPr lang="en-US" dirty="0" smtClean="0"/>
              <a:t> </a:t>
            </a:r>
            <a:r>
              <a:rPr lang="en-US" i="1" dirty="0" smtClean="0"/>
              <a:t>Sociology of Law, Criminology, and Deviance</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endParaRPr lang="en-US" dirty="0"/>
          </a:p>
        </p:txBody>
      </p:sp>
    </p:spTree>
  </p:cSld>
  <p:clrMapOvr>
    <a:masterClrMapping/>
  </p:clrMapOvr>
  <p:transition xmlns:p14="http://schemas.microsoft.com/office/powerpoint/2010/main" advClick="0" advTm="7000"/>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256" y="2646174"/>
            <a:ext cx="7334301" cy="1446550"/>
          </a:xfrm>
          <a:prstGeom prst="rect">
            <a:avLst/>
          </a:prstGeom>
        </p:spPr>
        <p:txBody>
          <a:bodyPr wrap="square" anchor="t">
            <a:spAutoFit/>
          </a:bodyPr>
          <a:lstStyle/>
          <a:p>
            <a:pPr algn="ctr"/>
            <a:r>
              <a:rPr lang="en-US" sz="4400" dirty="0" smtClean="0"/>
              <a:t>Lauren Kathleen Schrader </a:t>
            </a:r>
          </a:p>
          <a:p>
            <a:pPr algn="ctr"/>
            <a:r>
              <a:rPr lang="en-US" sz="4400" i="1" dirty="0" smtClean="0"/>
              <a:t>BA</a:t>
            </a:r>
            <a:r>
              <a:rPr lang="en-US" sz="4400" dirty="0" smtClean="0"/>
              <a:t> </a:t>
            </a:r>
            <a:r>
              <a:rPr lang="en-US" sz="4400" i="1" dirty="0" smtClean="0"/>
              <a:t>Political Science</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endParaRPr lang="en-US" sz="2000" i="1" dirty="0" smtClean="0">
              <a:latin typeface="+mj-lt"/>
              <a:ea typeface="Arial" pitchFamily="-105" charset="0"/>
              <a:cs typeface="Arial"/>
            </a:endParaRPr>
          </a:p>
        </p:txBody>
      </p:sp>
    </p:spTree>
  </p:cSld>
  <p:clrMapOvr>
    <a:masterClrMapping/>
  </p:clrMapOvr>
  <p:transition xmlns:p14="http://schemas.microsoft.com/office/powerpoint/2010/main" advClick="0" advTm="7000"/>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pic>
        <p:nvPicPr>
          <p:cNvPr id="125954" name="Picture 3" descr="regis_825"/>
          <p:cNvPicPr>
            <a:picLocks noGrp="1" noChangeAspect="1" noChangeArrowheads="1"/>
          </p:cNvPicPr>
          <p:nvPr>
            <p:ph/>
          </p:nvPr>
        </p:nvPicPr>
        <p:blipFill>
          <a:blip r:embed="rId4"/>
          <a:srcRect/>
          <a:stretch>
            <a:fillRect/>
          </a:stretch>
        </p:blipFill>
        <p:spPr>
          <a:xfrm>
            <a:off x="2741613" y="609600"/>
            <a:ext cx="3659187" cy="5486400"/>
          </a:xfrm>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5113" y="2261143"/>
            <a:ext cx="6350168" cy="2246769"/>
          </a:xfrm>
          <a:prstGeom prst="rect">
            <a:avLst/>
          </a:prstGeom>
        </p:spPr>
        <p:txBody>
          <a:bodyPr wrap="square" anchor="t">
            <a:spAutoFit/>
          </a:bodyPr>
          <a:lstStyle/>
          <a:p>
            <a:r>
              <a:rPr lang="en-US" sz="2000" dirty="0" smtClean="0">
                <a:latin typeface="Arial"/>
                <a:cs typeface="Arial"/>
              </a:rPr>
              <a:t>May you always be both relaxed enough and alert enough to note and follow serendipitous opportunities that come your way. Consider writing your life plans down every few years and then looking back to see how closely you followed your dreams.</a:t>
            </a:r>
          </a:p>
          <a:p>
            <a:pPr algn="r"/>
            <a:r>
              <a:rPr lang="en-US" sz="2000" dirty="0" smtClean="0">
                <a:latin typeface="Arial"/>
                <a:ea typeface="Arial" pitchFamily="-105" charset="0"/>
                <a:cs typeface="Arial"/>
              </a:rPr>
              <a:t>– </a:t>
            </a:r>
            <a:r>
              <a:rPr lang="en-US" sz="2000" dirty="0" smtClean="0">
                <a:latin typeface="Arial"/>
                <a:cs typeface="Arial"/>
              </a:rPr>
              <a:t>Kathleen Brooks</a:t>
            </a:r>
          </a:p>
          <a:p>
            <a:pPr algn="r"/>
            <a:r>
              <a:rPr lang="en-US" sz="2000" i="1" dirty="0" smtClean="0">
                <a:latin typeface="Arial"/>
                <a:ea typeface="Arial" pitchFamily="-105" charset="0"/>
                <a:cs typeface="Arial"/>
              </a:rPr>
              <a:t>‘76 Psychology</a:t>
            </a:r>
          </a:p>
        </p:txBody>
      </p:sp>
    </p:spTree>
  </p:cSld>
  <p:clrMapOvr>
    <a:masterClrMapping/>
  </p:clrMapOvr>
  <p:transition xmlns:p14="http://schemas.microsoft.com/office/powerpoint/2010/main" advClick="0" advTm="7000"/>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89234"/>
            <a:ext cx="8229600" cy="1143000"/>
          </a:xfrm>
        </p:spPr>
        <p:txBody>
          <a:bodyPr>
            <a:normAutofit fontScale="90000"/>
          </a:bodyPr>
          <a:lstStyle/>
          <a:p>
            <a:r>
              <a:rPr lang="en-US" sz="4800" dirty="0" smtClean="0"/>
              <a:t>David Randall </a:t>
            </a:r>
            <a:r>
              <a:rPr lang="en-US" sz="4800" dirty="0" err="1" smtClean="0"/>
              <a:t>Schuldt</a:t>
            </a:r>
            <a:r>
              <a:rPr lang="en-US" sz="4800" dirty="0" smtClean="0"/>
              <a:t> </a:t>
            </a:r>
            <a:br>
              <a:rPr lang="en-US" sz="4800" dirty="0" smtClean="0"/>
            </a:br>
            <a:r>
              <a:rPr lang="en-US" sz="4800" i="1" dirty="0" smtClean="0"/>
              <a:t>BS</a:t>
            </a:r>
            <a:r>
              <a:rPr lang="en-US" sz="4800" dirty="0" smtClean="0"/>
              <a:t> </a:t>
            </a:r>
            <a:r>
              <a:rPr lang="en-US" sz="4800" i="1" dirty="0" smtClean="0"/>
              <a:t>Economics</a:t>
            </a:r>
            <a:r>
              <a:rPr lang="en-US" sz="4800" dirty="0" smtClean="0"/>
              <a:t> </a:t>
            </a:r>
            <a:endParaRPr lang="en-US" sz="2222" dirty="0"/>
          </a:p>
        </p:txBody>
      </p:sp>
    </p:spTree>
  </p:cSld>
  <p:clrMapOvr>
    <a:masterClrMapping/>
  </p:clrMapOvr>
  <p:transition xmlns:p14="http://schemas.microsoft.com/office/powerpoint/2010/main" advClick="0" advTm="7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25844" y="2124761"/>
            <a:ext cx="8056345" cy="2832404"/>
          </a:xfrm>
          <a:prstGeom prst="rect">
            <a:avLst/>
          </a:prstGeom>
        </p:spPr>
        <p:txBody>
          <a:bodyPr vert="horz" lIns="91440" tIns="45720" rIns="91440" bIns="45720" rtlCol="0" anchor="ctr">
            <a:normAutofit/>
          </a:bodyPr>
          <a:lstStyle/>
          <a:p>
            <a:pPr algn="ctr"/>
            <a:r>
              <a:rPr lang="en-US" sz="4400" dirty="0" smtClean="0"/>
              <a:t>Alicia M. </a:t>
            </a:r>
            <a:r>
              <a:rPr lang="en-US" sz="4400" dirty="0" err="1" smtClean="0"/>
              <a:t>Brenhaug</a:t>
            </a:r>
            <a:r>
              <a:rPr lang="en-US" sz="4400" dirty="0" smtClean="0"/>
              <a:t> </a:t>
            </a:r>
          </a:p>
          <a:p>
            <a:pPr algn="ctr"/>
            <a:r>
              <a:rPr lang="en-US" sz="4400" i="1" dirty="0" smtClean="0"/>
              <a:t>BA</a:t>
            </a:r>
            <a:r>
              <a:rPr lang="en-US" sz="4400" dirty="0" smtClean="0"/>
              <a:t> </a:t>
            </a:r>
            <a:r>
              <a:rPr lang="en-US" sz="4400" i="1" dirty="0" smtClean="0"/>
              <a:t>Political Science</a:t>
            </a:r>
            <a:r>
              <a:rPr lang="en-US" sz="4400" dirty="0" smtClean="0"/>
              <a:t>           </a:t>
            </a:r>
            <a:r>
              <a:rPr lang="en-US" sz="4400" i="1" dirty="0" smtClean="0"/>
              <a:t> </a:t>
            </a:r>
            <a:r>
              <a:rPr lang="en-US" sz="4400" dirty="0" smtClean="0"/>
              <a:t>  </a:t>
            </a:r>
          </a:p>
          <a:p>
            <a:pPr algn="ctr"/>
            <a:r>
              <a:rPr lang="en-US" sz="4400" dirty="0" smtClean="0"/>
              <a:t> </a:t>
            </a:r>
          </a:p>
          <a:p>
            <a:pPr algn="ctr"/>
            <a:r>
              <a:rPr lang="en-US" sz="1946" dirty="0" smtClean="0"/>
              <a:t>Ski-U-</a:t>
            </a:r>
            <a:r>
              <a:rPr lang="en-US" sz="1946" dirty="0" err="1" smtClean="0"/>
              <a:t>Mah</a:t>
            </a:r>
            <a:r>
              <a:rPr lang="en-US" sz="1946" dirty="0" smtClean="0"/>
              <a:t>! Thanks Mom and Dad for footing the bill!   </a:t>
            </a:r>
            <a:endParaRPr lang="en-US" sz="1946" dirty="0"/>
          </a:p>
        </p:txBody>
      </p:sp>
    </p:spTree>
  </p:cSld>
  <p:clrMapOvr>
    <a:masterClrMapping/>
  </p:clrMapOvr>
  <p:transition xmlns:p14="http://schemas.microsoft.com/office/powerpoint/2010/main" advClick="0" advTm="7000"/>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err="1" smtClean="0"/>
              <a:t>Tonja</a:t>
            </a:r>
            <a:r>
              <a:rPr lang="en-US" dirty="0" smtClean="0"/>
              <a:t> Rose </a:t>
            </a:r>
            <a:r>
              <a:rPr lang="en-US" dirty="0" err="1" smtClean="0"/>
              <a:t>Shudy</a:t>
            </a:r>
            <a:r>
              <a:rPr lang="en-US" dirty="0" smtClean="0"/>
              <a:t> </a:t>
            </a:r>
            <a:br>
              <a:rPr lang="en-US" dirty="0" smtClean="0"/>
            </a:br>
            <a:r>
              <a:rPr lang="en-US" i="1" dirty="0" smtClean="0"/>
              <a:t>BA</a:t>
            </a:r>
            <a:r>
              <a:rPr lang="en-US" dirty="0" smtClean="0"/>
              <a:t> </a:t>
            </a:r>
            <a:r>
              <a:rPr lang="en-US" i="1" dirty="0" smtClean="0"/>
              <a:t>Sociology of Law, Criminology, and Deviance</a:t>
            </a:r>
            <a:r>
              <a:rPr lang="en-US" dirty="0" smtClean="0"/>
              <a:t> </a:t>
            </a:r>
            <a:br>
              <a:rPr lang="en-US" dirty="0" smtClean="0"/>
            </a:br>
            <a:r>
              <a:rPr lang="en-US" dirty="0" smtClean="0"/>
              <a:t/>
            </a:r>
            <a:br>
              <a:rPr lang="en-US" dirty="0" smtClean="0"/>
            </a:br>
            <a:r>
              <a:rPr lang="en-US" sz="1800" dirty="0" smtClean="0"/>
              <a:t>Congrats to the class of 2013!! A big thanks to my family and friends for all the support these last few years! &lt;3 </a:t>
            </a:r>
            <a:endParaRPr lang="en-US" sz="1800" dirty="0"/>
          </a:p>
        </p:txBody>
      </p:sp>
    </p:spTree>
  </p:cSld>
  <p:clrMapOvr>
    <a:masterClrMapping/>
  </p:clrMapOvr>
  <p:transition xmlns:p14="http://schemas.microsoft.com/office/powerpoint/2010/main" advClick="0" advTm="7000"/>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5097" y="2028733"/>
            <a:ext cx="7485130" cy="2677656"/>
          </a:xfrm>
          <a:prstGeom prst="rect">
            <a:avLst/>
          </a:prstGeom>
        </p:spPr>
        <p:txBody>
          <a:bodyPr wrap="square" anchor="t">
            <a:spAutoFit/>
          </a:bodyPr>
          <a:lstStyle/>
          <a:p>
            <a:pPr algn="ctr"/>
            <a:r>
              <a:rPr lang="en-US" sz="4400" dirty="0" smtClean="0"/>
              <a:t>Scott Smith</a:t>
            </a:r>
          </a:p>
          <a:p>
            <a:pPr algn="ctr"/>
            <a:r>
              <a:rPr lang="en-US" sz="4400" dirty="0" smtClean="0"/>
              <a:t> </a:t>
            </a:r>
            <a:r>
              <a:rPr lang="en-US" sz="4400" i="1" dirty="0" smtClean="0"/>
              <a:t>BA</a:t>
            </a:r>
            <a:r>
              <a:rPr lang="en-US" sz="4400" dirty="0" smtClean="0"/>
              <a:t> </a:t>
            </a:r>
            <a:r>
              <a:rPr lang="en-US" sz="4400" i="1" dirty="0" smtClean="0"/>
              <a:t>History</a:t>
            </a:r>
            <a:r>
              <a:rPr lang="en-US" sz="4400" dirty="0" smtClean="0"/>
              <a:t> </a:t>
            </a:r>
          </a:p>
          <a:p>
            <a:pPr algn="ctr"/>
            <a:endParaRPr lang="en-US" sz="4400" dirty="0" smtClean="0"/>
          </a:p>
          <a:p>
            <a:pPr algn="ctr"/>
            <a:r>
              <a:rPr lang="en-US" dirty="0" smtClean="0"/>
              <a:t>Thank you so much to my friends and family who have supported me along the way! Congrats to everyone graduating! </a:t>
            </a:r>
            <a:endParaRPr lang="en-US" sz="2000" dirty="0" smtClean="0">
              <a:latin typeface="+mj-lt"/>
              <a:cs typeface="Arial"/>
            </a:endParaRPr>
          </a:p>
        </p:txBody>
      </p:sp>
    </p:spTree>
  </p:cSld>
  <p:clrMapOvr>
    <a:masterClrMapping/>
  </p:clrMapOvr>
  <p:transition xmlns:p14="http://schemas.microsoft.com/office/powerpoint/2010/main" advClick="0" advTm="7000"/>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31075" name="Picture 4" descr="060905_8739"/>
          <p:cNvPicPr>
            <a:picLocks noChangeAspect="1" noChangeArrowheads="1"/>
          </p:cNvPicPr>
          <p:nvPr/>
        </p:nvPicPr>
        <p:blipFill>
          <a:blip r:embed="rId4"/>
          <a:srcRect/>
          <a:stretch>
            <a:fillRect/>
          </a:stretch>
        </p:blipFill>
        <p:spPr bwMode="auto">
          <a:xfrm>
            <a:off x="685800" y="766763"/>
            <a:ext cx="7786688" cy="51816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19879" y="2578666"/>
            <a:ext cx="6225402" cy="1862048"/>
          </a:xfrm>
          <a:prstGeom prst="rect">
            <a:avLst/>
          </a:prstGeom>
        </p:spPr>
        <p:txBody>
          <a:bodyPr wrap="square" anchor="t">
            <a:spAutoFit/>
          </a:bodyPr>
          <a:lstStyle/>
          <a:p>
            <a:r>
              <a:rPr lang="en-US" sz="2300" dirty="0" smtClean="0">
                <a:latin typeface="Arial"/>
                <a:cs typeface="Arial"/>
              </a:rPr>
              <a:t>“Be kind, for everyone you meet is fighting a great battle.” </a:t>
            </a:r>
            <a:r>
              <a:rPr lang="en-US" sz="2300" dirty="0" smtClean="0">
                <a:latin typeface="Arial"/>
                <a:ea typeface="Arial" pitchFamily="-105" charset="0"/>
                <a:cs typeface="Arial"/>
              </a:rPr>
              <a:t>– Plato</a:t>
            </a:r>
          </a:p>
          <a:p>
            <a:endParaRPr lang="en-US" sz="2300" dirty="0" smtClean="0">
              <a:latin typeface="Arial"/>
              <a:cs typeface="Arial"/>
            </a:endParaRPr>
          </a:p>
          <a:p>
            <a:pPr algn="r"/>
            <a:r>
              <a:rPr lang="en-US" sz="2300" dirty="0" smtClean="0">
                <a:latin typeface="Arial"/>
                <a:ea typeface="Arial" pitchFamily="-105" charset="0"/>
                <a:cs typeface="Arial"/>
              </a:rPr>
              <a:t>– </a:t>
            </a:r>
            <a:r>
              <a:rPr lang="en-US" sz="2300" dirty="0" smtClean="0">
                <a:latin typeface="Arial"/>
                <a:cs typeface="Arial"/>
              </a:rPr>
              <a:t>Erika Elizabeth Meyer</a:t>
            </a:r>
          </a:p>
          <a:p>
            <a:pPr algn="r"/>
            <a:r>
              <a:rPr lang="en-US" sz="2300" i="1" dirty="0" smtClean="0">
                <a:latin typeface="Arial"/>
                <a:ea typeface="Arial" pitchFamily="-105" charset="0"/>
                <a:cs typeface="Arial"/>
              </a:rPr>
              <a:t>‘06 Child Psychology</a:t>
            </a:r>
          </a:p>
        </p:txBody>
      </p:sp>
    </p:spTree>
  </p:cSld>
  <p:clrMapOvr>
    <a:masterClrMapping/>
  </p:clrMapOvr>
  <p:transition xmlns:p14="http://schemas.microsoft.com/office/powerpoint/2010/main" advClick="0" advTm="7000"/>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68142" y="2752021"/>
            <a:ext cx="7172581" cy="1143000"/>
          </a:xfrm>
        </p:spPr>
        <p:txBody>
          <a:bodyPr>
            <a:normAutofit fontScale="90000"/>
          </a:bodyPr>
          <a:lstStyle/>
          <a:p>
            <a:r>
              <a:rPr lang="en-US" sz="4800" dirty="0" smtClean="0"/>
              <a:t>Camille Rose Solon </a:t>
            </a:r>
            <a:br>
              <a:rPr lang="en-US" sz="4800" dirty="0" smtClean="0"/>
            </a:br>
            <a:r>
              <a:rPr lang="en-US" sz="4800" i="1" dirty="0" smtClean="0"/>
              <a:t>BA</a:t>
            </a:r>
            <a:r>
              <a:rPr lang="en-US" sz="4800" dirty="0" smtClean="0"/>
              <a:t> </a:t>
            </a:r>
            <a:r>
              <a:rPr lang="en-US" sz="4800" i="1" dirty="0" smtClean="0"/>
              <a:t>Sociology of Law, Criminology, and Deviance</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endParaRPr lang="en-US" sz="2222" dirty="0"/>
          </a:p>
        </p:txBody>
      </p:sp>
    </p:spTree>
  </p:cSld>
  <p:clrMapOvr>
    <a:masterClrMapping/>
  </p:clrMapOvr>
  <p:transition xmlns:p14="http://schemas.microsoft.com/office/powerpoint/2010/main" advClick="0" advTm="7000"/>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Tyler Matthew Stanley </a:t>
            </a:r>
            <a:br>
              <a:rPr lang="en-US" dirty="0" smtClean="0"/>
            </a:br>
            <a:r>
              <a:rPr lang="en-US" i="1" dirty="0" smtClean="0"/>
              <a:t>BA</a:t>
            </a:r>
            <a:r>
              <a:rPr lang="en-US" dirty="0" smtClean="0"/>
              <a:t> </a:t>
            </a:r>
            <a:r>
              <a:rPr lang="en-US" i="1" dirty="0" smtClean="0"/>
              <a:t>Philosophy</a:t>
            </a:r>
            <a:r>
              <a:rPr lang="en-US" dirty="0"/>
              <a:t/>
            </a:r>
            <a:br>
              <a:rPr lang="en-US" dirty="0"/>
            </a:br>
            <a:r>
              <a:rPr lang="en-US" i="1" dirty="0" smtClean="0"/>
              <a:t>BA English</a:t>
            </a:r>
            <a:r>
              <a:rPr lang="en-US" dirty="0" smtClean="0"/>
              <a:t> </a:t>
            </a:r>
            <a:r>
              <a:rPr lang="en-US" dirty="0" smtClean="0"/>
              <a:t/>
            </a:r>
            <a:br>
              <a:rPr lang="en-US" dirty="0" smtClean="0"/>
            </a:br>
            <a:r>
              <a:rPr lang="en-US" i="1" dirty="0" smtClean="0"/>
              <a:t>Community Engagement Scholar</a:t>
            </a:r>
            <a:r>
              <a:rPr lang="en-US" dirty="0" smtClean="0"/>
              <a:t>   </a:t>
            </a:r>
            <a:endParaRPr lang="en-US" dirty="0"/>
          </a:p>
        </p:txBody>
      </p:sp>
    </p:spTree>
  </p:cSld>
  <p:clrMapOvr>
    <a:masterClrMapping/>
  </p:clrMapOvr>
  <p:transition xmlns:p14="http://schemas.microsoft.com/office/powerpoint/2010/main" advClick="0" advTm="7000"/>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1074" y="2692302"/>
            <a:ext cx="6811999" cy="1446550"/>
          </a:xfrm>
          <a:prstGeom prst="rect">
            <a:avLst/>
          </a:prstGeom>
        </p:spPr>
        <p:txBody>
          <a:bodyPr wrap="square" anchor="t">
            <a:spAutoFit/>
          </a:bodyPr>
          <a:lstStyle/>
          <a:p>
            <a:pPr algn="ctr"/>
            <a:r>
              <a:rPr lang="en-US" sz="4400" dirty="0" smtClean="0"/>
              <a:t>Travis Matthew Stearns </a:t>
            </a:r>
          </a:p>
          <a:p>
            <a:pPr algn="ctr"/>
            <a:r>
              <a:rPr lang="en-US" sz="4400" i="1" dirty="0" smtClean="0"/>
              <a:t>BA</a:t>
            </a:r>
            <a:r>
              <a:rPr lang="en-US" sz="4400" dirty="0" smtClean="0"/>
              <a:t> </a:t>
            </a:r>
            <a:r>
              <a:rPr lang="en-US" sz="4400" i="1" dirty="0" smtClean="0"/>
              <a:t>Sociology</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p>
        </p:txBody>
      </p:sp>
    </p:spTree>
  </p:cSld>
  <p:clrMapOvr>
    <a:masterClrMapping/>
  </p:clrMapOvr>
  <p:transition xmlns:p14="http://schemas.microsoft.com/office/powerpoint/2010/main" advClick="0" advTm="7000"/>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37219" name="Picture 4" descr="060905_8739"/>
          <p:cNvPicPr>
            <a:picLocks noChangeAspect="1" noChangeArrowheads="1"/>
          </p:cNvPicPr>
          <p:nvPr/>
        </p:nvPicPr>
        <p:blipFill>
          <a:blip r:embed="rId4"/>
          <a:srcRect/>
          <a:stretch>
            <a:fillRect/>
          </a:stretch>
        </p:blipFill>
        <p:spPr bwMode="auto">
          <a:xfrm>
            <a:off x="685800" y="771525"/>
            <a:ext cx="7772400" cy="51816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3282" y="2769227"/>
            <a:ext cx="6811999" cy="1154162"/>
          </a:xfrm>
          <a:prstGeom prst="rect">
            <a:avLst/>
          </a:prstGeom>
        </p:spPr>
        <p:txBody>
          <a:bodyPr wrap="square" anchor="t">
            <a:spAutoFit/>
          </a:bodyPr>
          <a:lstStyle/>
          <a:p>
            <a:pPr algn="ctr"/>
            <a:r>
              <a:rPr lang="en-US" sz="2300" dirty="0" smtClean="0">
                <a:latin typeface="Arial"/>
                <a:cs typeface="Arial"/>
              </a:rPr>
              <a:t>Never stop believing in yourself.</a:t>
            </a:r>
          </a:p>
          <a:p>
            <a:pPr algn="r"/>
            <a:r>
              <a:rPr lang="en-US" sz="2300" dirty="0" smtClean="0">
                <a:latin typeface="Arial"/>
                <a:ea typeface="Arial" pitchFamily="-105" charset="0"/>
                <a:cs typeface="Arial"/>
              </a:rPr>
              <a:t>– </a:t>
            </a:r>
            <a:r>
              <a:rPr lang="en-US" sz="2300" dirty="0" smtClean="0">
                <a:latin typeface="Arial"/>
                <a:cs typeface="Arial"/>
              </a:rPr>
              <a:t>Fred Olson</a:t>
            </a:r>
          </a:p>
          <a:p>
            <a:pPr algn="r"/>
            <a:r>
              <a:rPr lang="en-US" sz="2300" i="1" dirty="0" smtClean="0">
                <a:latin typeface="Arial"/>
                <a:ea typeface="Arial" pitchFamily="-105" charset="0"/>
                <a:cs typeface="Arial"/>
              </a:rPr>
              <a:t>'65 Political Science</a:t>
            </a:r>
          </a:p>
        </p:txBody>
      </p:sp>
    </p:spTree>
  </p:cSld>
  <p:clrMapOvr>
    <a:masterClrMapping/>
  </p:clrMapOvr>
  <p:transition xmlns:p14="http://schemas.microsoft.com/office/powerpoint/2010/main" advClick="0" advTm="7000"/>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Bethany Lynn </a:t>
            </a:r>
            <a:r>
              <a:rPr lang="en-US" dirty="0" err="1" smtClean="0"/>
              <a:t>Stepanek</a:t>
            </a:r>
            <a:r>
              <a:rPr lang="en-US" dirty="0" smtClean="0"/>
              <a:t> </a:t>
            </a:r>
            <a:br>
              <a:rPr lang="en-US" dirty="0" smtClean="0"/>
            </a:br>
            <a:r>
              <a:rPr lang="en-US" i="1" dirty="0" smtClean="0"/>
              <a:t>BA</a:t>
            </a:r>
            <a:r>
              <a:rPr lang="en-US" dirty="0" smtClean="0"/>
              <a:t> </a:t>
            </a:r>
            <a:r>
              <a:rPr lang="en-US" i="1" dirty="0" smtClean="0"/>
              <a:t>Anthropology</a:t>
            </a:r>
            <a:r>
              <a:rPr lang="en-US" dirty="0" smtClean="0"/>
              <a:t> </a:t>
            </a:r>
            <a:endParaRPr lang="en-US" dirty="0"/>
          </a:p>
        </p:txBody>
      </p:sp>
    </p:spTree>
  </p:cSld>
  <p:clrMapOvr>
    <a:masterClrMapping/>
  </p:clrMapOvr>
  <p:transition xmlns:p14="http://schemas.microsoft.com/office/powerpoint/2010/main" advClick="0" advTm="7000"/>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23555" name="Picture 4" descr="061003_7826"/>
          <p:cNvPicPr>
            <a:picLocks noChangeAspect="1" noChangeArrowheads="1"/>
          </p:cNvPicPr>
          <p:nvPr/>
        </p:nvPicPr>
        <p:blipFill>
          <a:blip r:embed="rId4"/>
          <a:srcRect/>
          <a:stretch>
            <a:fillRect/>
          </a:stretch>
        </p:blipFill>
        <p:spPr bwMode="auto">
          <a:xfrm>
            <a:off x="685800" y="762000"/>
            <a:ext cx="7772400" cy="520065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3282" y="1958168"/>
            <a:ext cx="7426947" cy="3077766"/>
          </a:xfrm>
          <a:prstGeom prst="rect">
            <a:avLst/>
          </a:prstGeom>
        </p:spPr>
        <p:txBody>
          <a:bodyPr wrap="square" anchor="t">
            <a:spAutoFit/>
          </a:bodyPr>
          <a:lstStyle/>
          <a:p>
            <a:pPr algn="ctr"/>
            <a:r>
              <a:rPr lang="en-US" sz="4400" dirty="0" smtClean="0"/>
              <a:t>Lindsay Michelle </a:t>
            </a:r>
            <a:r>
              <a:rPr lang="en-US" sz="4400" dirty="0" err="1" smtClean="0"/>
              <a:t>Stockwell</a:t>
            </a:r>
            <a:r>
              <a:rPr lang="en-US" sz="4400" dirty="0" smtClean="0"/>
              <a:t> </a:t>
            </a:r>
          </a:p>
          <a:p>
            <a:pPr algn="ctr"/>
            <a:r>
              <a:rPr lang="en-US" sz="4400" i="1" dirty="0" smtClean="0"/>
              <a:t>BA</a:t>
            </a:r>
            <a:r>
              <a:rPr lang="en-US" sz="4400" dirty="0" smtClean="0"/>
              <a:t> </a:t>
            </a:r>
            <a:r>
              <a:rPr lang="en-US" sz="4400" i="1" dirty="0" smtClean="0"/>
              <a:t>Sociology of Law, Criminology, and Deviance</a:t>
            </a:r>
            <a:r>
              <a:rPr lang="en-US" sz="4400" dirty="0" smtClean="0"/>
              <a:t> </a:t>
            </a:r>
          </a:p>
          <a:p>
            <a:pPr algn="ctr"/>
            <a:endParaRPr lang="en-US" sz="4400" dirty="0" smtClean="0"/>
          </a:p>
          <a:p>
            <a:pPr algn="ctr"/>
            <a:r>
              <a:rPr lang="en-US" dirty="0" smtClean="0"/>
              <a:t>Thanks for all the support everyone!  I couldn't have done it without you! </a:t>
            </a:r>
          </a:p>
        </p:txBody>
      </p:sp>
    </p:spTree>
  </p:cSld>
  <p:clrMapOvr>
    <a:masterClrMapping/>
  </p:clrMapOvr>
  <p:transition xmlns:p14="http://schemas.microsoft.com/office/powerpoint/2010/main" advClick="0" advTm="7000"/>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0021" y="2734379"/>
            <a:ext cx="7590207" cy="1143000"/>
          </a:xfrm>
        </p:spPr>
        <p:txBody>
          <a:bodyPr>
            <a:normAutofit fontScale="90000"/>
          </a:bodyPr>
          <a:lstStyle/>
          <a:p>
            <a:r>
              <a:rPr lang="en-US" sz="4800" dirty="0" smtClean="0"/>
              <a:t>Rudi A Summers </a:t>
            </a:r>
            <a:br>
              <a:rPr lang="en-US" sz="4800" dirty="0" smtClean="0"/>
            </a:br>
            <a:r>
              <a:rPr lang="en-US" sz="4800" i="1" dirty="0" smtClean="0"/>
              <a:t>BA</a:t>
            </a:r>
            <a:r>
              <a:rPr lang="en-US" sz="4800" dirty="0" smtClean="0"/>
              <a:t> </a:t>
            </a:r>
            <a:r>
              <a:rPr lang="en-US" sz="4800" i="1" dirty="0" smtClean="0"/>
              <a:t>Sociology of Law, Criminology, and Deviance</a:t>
            </a:r>
            <a:r>
              <a:rPr lang="en-US" sz="4800" dirty="0" smtClean="0"/>
              <a:t> </a:t>
            </a:r>
            <a:endParaRPr lang="en-US" sz="2222" dirty="0"/>
          </a:p>
        </p:txBody>
      </p:sp>
    </p:spTree>
  </p:cSld>
  <p:clrMapOvr>
    <a:masterClrMapping/>
  </p:clrMapOvr>
  <p:transition xmlns:p14="http://schemas.microsoft.com/office/powerpoint/2010/main" advClick="0" advTm="7000"/>
</p:sld>
</file>

<file path=ppt/slides/slide17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42339" name="Picture 4" descr="060905_8739"/>
          <p:cNvPicPr>
            <a:picLocks noChangeAspect="1" noChangeArrowheads="1"/>
          </p:cNvPicPr>
          <p:nvPr/>
        </p:nvPicPr>
        <p:blipFill>
          <a:blip r:embed="rId4"/>
          <a:srcRect/>
          <a:stretch>
            <a:fillRect/>
          </a:stretch>
        </p:blipFill>
        <p:spPr bwMode="auto">
          <a:xfrm>
            <a:off x="685800" y="774700"/>
            <a:ext cx="7772400" cy="517525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4197" y="2331980"/>
            <a:ext cx="6811999" cy="2246769"/>
          </a:xfrm>
          <a:prstGeom prst="rect">
            <a:avLst/>
          </a:prstGeom>
        </p:spPr>
        <p:txBody>
          <a:bodyPr wrap="square" anchor="t">
            <a:spAutoFit/>
          </a:bodyPr>
          <a:lstStyle/>
          <a:p>
            <a:r>
              <a:rPr lang="en-US" sz="2000" dirty="0" smtClean="0">
                <a:latin typeface="Arial"/>
                <a:cs typeface="Arial"/>
              </a:rPr>
              <a:t>You have received a great education at the U in one of many different disciplines. Whatever your major, keep three thoughts in mind as you move forward. First, move forward! Second, make your world bigger. Third, evaluate with an open mind. Good luck.</a:t>
            </a:r>
          </a:p>
          <a:p>
            <a:pPr algn="r"/>
            <a:r>
              <a:rPr lang="en-US" sz="2000" dirty="0" smtClean="0">
                <a:latin typeface="Arial"/>
                <a:ea typeface="Arial" pitchFamily="-105" charset="0"/>
                <a:cs typeface="Arial"/>
              </a:rPr>
              <a:t>– </a:t>
            </a:r>
            <a:r>
              <a:rPr lang="en-US" sz="2000" dirty="0" smtClean="0">
                <a:latin typeface="Arial"/>
                <a:cs typeface="Arial"/>
              </a:rPr>
              <a:t>Tom </a:t>
            </a:r>
            <a:r>
              <a:rPr lang="en-US" sz="2000" dirty="0" err="1" smtClean="0">
                <a:latin typeface="Arial"/>
                <a:cs typeface="Arial"/>
              </a:rPr>
              <a:t>Dupont</a:t>
            </a:r>
            <a:endParaRPr lang="en-US" sz="2000" dirty="0" smtClean="0">
              <a:latin typeface="Arial"/>
              <a:cs typeface="Arial"/>
            </a:endParaRPr>
          </a:p>
          <a:p>
            <a:pPr algn="r"/>
            <a:r>
              <a:rPr lang="en-US" sz="2000" i="1" dirty="0" smtClean="0">
                <a:latin typeface="Arial"/>
                <a:ea typeface="Arial" pitchFamily="-105" charset="0"/>
                <a:cs typeface="Arial"/>
              </a:rPr>
              <a:t>Journalism</a:t>
            </a:r>
          </a:p>
        </p:txBody>
      </p:sp>
    </p:spTree>
  </p:cSld>
  <p:clrMapOvr>
    <a:masterClrMapping/>
  </p:clrMapOvr>
  <p:transition xmlns:p14="http://schemas.microsoft.com/office/powerpoint/2010/main" advClick="0" advTm="7000"/>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45428" y="2873333"/>
            <a:ext cx="7818010" cy="1143000"/>
          </a:xfrm>
        </p:spPr>
        <p:txBody>
          <a:bodyPr>
            <a:normAutofit fontScale="90000"/>
          </a:bodyPr>
          <a:lstStyle/>
          <a:p>
            <a:r>
              <a:rPr lang="en-US" sz="4889" dirty="0" err="1" smtClean="0"/>
              <a:t>Xinwei</a:t>
            </a:r>
            <a:r>
              <a:rPr lang="en-US" sz="4889" dirty="0" smtClean="0"/>
              <a:t> Sun </a:t>
            </a:r>
            <a:br>
              <a:rPr lang="en-US" sz="4889" dirty="0" smtClean="0"/>
            </a:br>
            <a:r>
              <a:rPr lang="en-US" sz="4889" i="1" dirty="0" smtClean="0"/>
              <a:t>BS</a:t>
            </a:r>
            <a:r>
              <a:rPr lang="en-US" sz="4889" dirty="0" smtClean="0"/>
              <a:t> </a:t>
            </a:r>
            <a:r>
              <a:rPr lang="en-US" sz="4889" i="1" dirty="0" smtClean="0"/>
              <a:t>Economics</a:t>
            </a:r>
            <a:r>
              <a:rPr lang="en-US" sz="4889" dirty="0" smtClean="0"/>
              <a:t> </a:t>
            </a:r>
            <a:r>
              <a:rPr lang="en-US" sz="4889"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endParaRPr lang="en-US" dirty="0"/>
          </a:p>
        </p:txBody>
      </p:sp>
    </p:spTree>
  </p:cSld>
  <p:clrMapOvr>
    <a:masterClrMapping/>
  </p:clrMapOvr>
  <p:transition xmlns:p14="http://schemas.microsoft.com/office/powerpoint/2010/main" advClick="0" advTm="7000"/>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57075" y="2737995"/>
            <a:ext cx="7780558" cy="1143000"/>
          </a:xfrm>
        </p:spPr>
        <p:txBody>
          <a:bodyPr>
            <a:normAutofit fontScale="90000"/>
          </a:bodyPr>
          <a:lstStyle/>
          <a:p>
            <a:r>
              <a:rPr lang="en-US" sz="4889" dirty="0" smtClean="0"/>
              <a:t>Jeffrey Parker </a:t>
            </a:r>
            <a:r>
              <a:rPr lang="en-US" sz="4889" dirty="0" err="1" smtClean="0"/>
              <a:t>Sylte</a:t>
            </a:r>
            <a:r>
              <a:rPr lang="en-US" sz="4889" dirty="0" smtClean="0"/>
              <a:t> </a:t>
            </a:r>
            <a:br>
              <a:rPr lang="en-US" sz="4889" dirty="0" smtClean="0"/>
            </a:br>
            <a:r>
              <a:rPr lang="en-US" sz="4889" i="1" dirty="0" smtClean="0"/>
              <a:t>BS</a:t>
            </a:r>
            <a:r>
              <a:rPr lang="en-US" sz="4889" dirty="0" smtClean="0"/>
              <a:t> </a:t>
            </a:r>
            <a:r>
              <a:rPr lang="en-US" sz="4889" i="1" dirty="0" smtClean="0"/>
              <a:t>Economics</a:t>
            </a:r>
            <a:r>
              <a:rPr lang="en-US" sz="4889" dirty="0" smtClean="0"/>
              <a:t> </a:t>
            </a:r>
            <a:r>
              <a:rPr lang="en-US" sz="4889" i="1" dirty="0" smtClean="0"/>
              <a:t> </a:t>
            </a:r>
            <a:r>
              <a:rPr lang="en-US" sz="4889" dirty="0" smtClean="0"/>
              <a:t> </a:t>
            </a:r>
            <a:r>
              <a:rPr lang="en-US" sz="4889" i="1" dirty="0" smtClean="0"/>
              <a:t> </a:t>
            </a:r>
            <a:r>
              <a:rPr lang="en-US" sz="4889"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br>
              <a:rPr lang="en-US" dirty="0" smtClean="0"/>
            </a:br>
            <a:r>
              <a:rPr lang="en-US" dirty="0" smtClean="0"/>
              <a:t/>
            </a:r>
            <a:br>
              <a:rPr lang="en-US" dirty="0" smtClean="0"/>
            </a:br>
            <a:r>
              <a:rPr lang="en-US" sz="2000" dirty="0" smtClean="0"/>
              <a:t>Congratulations to the class of 2013! Thanks to everyone who supported me along the way. All that hard work is finally paying off!   </a:t>
            </a:r>
            <a:endParaRPr lang="en-US" sz="2000" dirty="0"/>
          </a:p>
        </p:txBody>
      </p:sp>
    </p:spTree>
  </p:cSld>
  <p:clrMapOvr>
    <a:masterClrMapping/>
  </p:clrMapOvr>
  <p:transition xmlns:p14="http://schemas.microsoft.com/office/powerpoint/2010/main" advClick="0" advTm="7000"/>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81986" y="2857500"/>
            <a:ext cx="7381459" cy="1143000"/>
          </a:xfrm>
        </p:spPr>
        <p:txBody>
          <a:bodyPr>
            <a:noAutofit/>
          </a:bodyPr>
          <a:lstStyle/>
          <a:p>
            <a:r>
              <a:rPr lang="en-US" dirty="0" err="1" smtClean="0"/>
              <a:t>Kurtis</a:t>
            </a:r>
            <a:r>
              <a:rPr lang="en-US" dirty="0" smtClean="0"/>
              <a:t> Lee </a:t>
            </a:r>
            <a:r>
              <a:rPr lang="en-US" dirty="0" err="1" smtClean="0"/>
              <a:t>Syvertsen</a:t>
            </a:r>
            <a:r>
              <a:rPr lang="en-US" dirty="0" smtClean="0"/>
              <a:t> </a:t>
            </a:r>
            <a:br>
              <a:rPr lang="en-US" dirty="0" smtClean="0"/>
            </a:br>
            <a:r>
              <a:rPr lang="en-US" i="1" dirty="0" smtClean="0"/>
              <a:t>BA</a:t>
            </a:r>
            <a:r>
              <a:rPr lang="en-US" dirty="0" smtClean="0"/>
              <a:t> </a:t>
            </a:r>
            <a:r>
              <a:rPr lang="en-US" i="1" dirty="0" smtClean="0"/>
              <a:t>Sociology of Law, Criminology, and Deviance</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br>
              <a:rPr lang="en-US" dirty="0" smtClean="0"/>
            </a:br>
            <a:r>
              <a:rPr lang="en-US" dirty="0" smtClean="0"/>
              <a:t/>
            </a:r>
            <a:br>
              <a:rPr lang="en-US" dirty="0" smtClean="0"/>
            </a:br>
            <a:r>
              <a:rPr lang="en-US" sz="1800" dirty="0" smtClean="0"/>
              <a:t>Thanks Mom, Dad and Kristen for all the support you provided me over the past three and a half years! Go Gophers!</a:t>
            </a:r>
            <a:endParaRPr lang="en-US" dirty="0"/>
          </a:p>
        </p:txBody>
      </p:sp>
    </p:spTree>
  </p:cSld>
  <p:clrMapOvr>
    <a:masterClrMapping/>
  </p:clrMapOvr>
  <p:transition xmlns:p14="http://schemas.microsoft.com/office/powerpoint/2010/main" advClick="0" advTm="7000"/>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pic>
        <p:nvPicPr>
          <p:cNvPr id="144386" name="Picture 3" descr="tubas_536"/>
          <p:cNvPicPr>
            <a:picLocks noGrp="1" noChangeAspect="1" noChangeArrowheads="1"/>
          </p:cNvPicPr>
          <p:nvPr>
            <p:ph/>
          </p:nvPr>
        </p:nvPicPr>
        <p:blipFill>
          <a:blip r:embed="rId4"/>
          <a:srcRect/>
          <a:stretch>
            <a:fillRect/>
          </a:stretch>
        </p:blipFill>
        <p:spPr>
          <a:xfrm>
            <a:off x="685800" y="760413"/>
            <a:ext cx="7772400" cy="5183187"/>
          </a:xfrm>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8897" y="2363212"/>
            <a:ext cx="6581081" cy="1938992"/>
          </a:xfrm>
          <a:prstGeom prst="rect">
            <a:avLst/>
          </a:prstGeom>
        </p:spPr>
        <p:txBody>
          <a:bodyPr wrap="square" anchor="t">
            <a:spAutoFit/>
          </a:bodyPr>
          <a:lstStyle/>
          <a:p>
            <a:r>
              <a:rPr lang="en-US" sz="2000" dirty="0" smtClean="0">
                <a:latin typeface="Arial"/>
                <a:cs typeface="Arial"/>
              </a:rPr>
              <a:t>Make an effort to stay connected to any professors who've truly mentored you or made an impact. It is all too easy to lose touch but even 20 years down the road, you may want to reach back to them and say thanks. </a:t>
            </a:r>
          </a:p>
          <a:p>
            <a:pPr algn="r"/>
            <a:r>
              <a:rPr lang="en-US" sz="2000" dirty="0" smtClean="0">
                <a:latin typeface="Arial"/>
                <a:ea typeface="Arial" pitchFamily="-105" charset="0"/>
                <a:cs typeface="Arial"/>
              </a:rPr>
              <a:t>– </a:t>
            </a:r>
            <a:r>
              <a:rPr lang="en-US" sz="2000" dirty="0" smtClean="0">
                <a:latin typeface="Arial"/>
                <a:cs typeface="Arial"/>
              </a:rPr>
              <a:t>Beth </a:t>
            </a:r>
            <a:r>
              <a:rPr lang="en-US" sz="2000" dirty="0" err="1" smtClean="0">
                <a:latin typeface="Arial"/>
                <a:cs typeface="Arial"/>
              </a:rPr>
              <a:t>Schommer</a:t>
            </a:r>
            <a:endParaRPr lang="en-US" sz="2000" dirty="0" smtClean="0">
              <a:latin typeface="Arial"/>
              <a:cs typeface="Arial"/>
            </a:endParaRPr>
          </a:p>
          <a:p>
            <a:pPr algn="r"/>
            <a:r>
              <a:rPr lang="en-US" sz="2000" i="1" dirty="0" smtClean="0">
                <a:latin typeface="Arial"/>
                <a:ea typeface="Arial" pitchFamily="-105" charset="0"/>
                <a:cs typeface="Arial"/>
              </a:rPr>
              <a:t>'93 Italian Area Studies</a:t>
            </a:r>
          </a:p>
        </p:txBody>
      </p:sp>
    </p:spTree>
  </p:cSld>
  <p:clrMapOvr>
    <a:masterClrMapping/>
  </p:clrMapOvr>
  <p:transition xmlns:p14="http://schemas.microsoft.com/office/powerpoint/2010/main" advClick="0" advTm="7000"/>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593250"/>
            <a:ext cx="8229600" cy="1381440"/>
          </a:xfrm>
        </p:spPr>
        <p:txBody>
          <a:bodyPr>
            <a:noAutofit/>
          </a:bodyPr>
          <a:lstStyle/>
          <a:p>
            <a:r>
              <a:rPr lang="en-US" dirty="0" smtClean="0"/>
              <a:t>Yangzi Tan </a:t>
            </a:r>
            <a:br>
              <a:rPr lang="en-US" dirty="0" smtClean="0"/>
            </a:br>
            <a:r>
              <a:rPr lang="en-US" i="1" dirty="0" smtClean="0"/>
              <a:t>BA</a:t>
            </a:r>
            <a:r>
              <a:rPr lang="en-US" dirty="0" smtClean="0"/>
              <a:t> </a:t>
            </a:r>
            <a:r>
              <a:rPr lang="en-US" i="1" dirty="0" smtClean="0"/>
              <a:t>Economics</a:t>
            </a:r>
            <a:r>
              <a:rPr lang="en-US" dirty="0" smtClean="0"/>
              <a:t> </a:t>
            </a:r>
            <a:endParaRPr lang="en-US" dirty="0"/>
          </a:p>
        </p:txBody>
      </p:sp>
    </p:spTree>
  </p:cSld>
  <p:clrMapOvr>
    <a:masterClrMapping/>
  </p:clrMapOvr>
  <p:transition xmlns:p14="http://schemas.microsoft.com/office/powerpoint/2010/main" advClick="0" advTm="7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590189"/>
            <a:ext cx="7158368" cy="1862048"/>
          </a:xfrm>
          <a:prstGeom prst="rect">
            <a:avLst/>
          </a:prstGeom>
        </p:spPr>
        <p:txBody>
          <a:bodyPr wrap="square">
            <a:spAutoFit/>
          </a:bodyPr>
          <a:lstStyle/>
          <a:p>
            <a:r>
              <a:rPr lang="en-US" sz="2300" dirty="0" smtClean="0">
                <a:latin typeface="Ariel"/>
                <a:cs typeface="Ariel"/>
              </a:rPr>
              <a:t>Even if you don't know what you want to do next, just do something. By taking just one step, you'll open more doorways, and new options might arise that you had never even considered! </a:t>
            </a:r>
          </a:p>
          <a:p>
            <a:pPr algn="r"/>
            <a:r>
              <a:rPr lang="en-US" sz="2300" dirty="0" smtClean="0">
                <a:latin typeface="Arial" pitchFamily="-105" charset="0"/>
                <a:ea typeface="Arial" pitchFamily="-105" charset="0"/>
                <a:cs typeface="Arial" pitchFamily="-105" charset="0"/>
              </a:rPr>
              <a:t>– </a:t>
            </a:r>
            <a:r>
              <a:rPr lang="en-US" sz="2300" dirty="0" smtClean="0">
                <a:latin typeface="Ariel"/>
                <a:cs typeface="Ariel"/>
              </a:rPr>
              <a:t>Julie </a:t>
            </a:r>
            <a:r>
              <a:rPr lang="en-US" sz="2300" dirty="0" err="1" smtClean="0">
                <a:latin typeface="Ariel"/>
                <a:cs typeface="Ariel"/>
              </a:rPr>
              <a:t>Commerford</a:t>
            </a:r>
            <a:endParaRPr lang="en-US" sz="23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7000"/>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Samantha </a:t>
            </a:r>
            <a:r>
              <a:rPr lang="en-US" dirty="0" err="1" smtClean="0"/>
              <a:t>Tichelle</a:t>
            </a:r>
            <a:r>
              <a:rPr lang="en-US" dirty="0" smtClean="0"/>
              <a:t> Tapia </a:t>
            </a:r>
            <a:br>
              <a:rPr lang="en-US" dirty="0" smtClean="0"/>
            </a:br>
            <a:r>
              <a:rPr lang="en-US" i="1" dirty="0" smtClean="0"/>
              <a:t>BA</a:t>
            </a:r>
            <a:r>
              <a:rPr lang="en-US" dirty="0" smtClean="0"/>
              <a:t> </a:t>
            </a:r>
            <a:r>
              <a:rPr lang="en-US" i="1" dirty="0" smtClean="0"/>
              <a:t>Sociology of Law, Criminology, and Deviance</a:t>
            </a:r>
            <a:r>
              <a:rPr lang="en-US" dirty="0" smtClean="0"/>
              <a:t> </a:t>
            </a:r>
            <a:endParaRPr lang="en-US" sz="2000" dirty="0"/>
          </a:p>
        </p:txBody>
      </p:sp>
    </p:spTree>
  </p:cSld>
  <p:clrMapOvr>
    <a:masterClrMapping/>
  </p:clrMapOvr>
  <p:transition xmlns:p14="http://schemas.microsoft.com/office/powerpoint/2010/main" advClick="0" advTm="7000"/>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1676" y="2644299"/>
            <a:ext cx="6386757" cy="2800767"/>
          </a:xfrm>
          <a:prstGeom prst="rect">
            <a:avLst/>
          </a:prstGeom>
          <a:noFill/>
        </p:spPr>
        <p:txBody>
          <a:bodyPr wrap="square" rtlCol="0">
            <a:spAutoFit/>
          </a:bodyPr>
          <a:lstStyle/>
          <a:p>
            <a:pPr algn="ctr"/>
            <a:r>
              <a:rPr lang="en-US" sz="4400" dirty="0" smtClean="0"/>
              <a:t>Adam </a:t>
            </a:r>
            <a:r>
              <a:rPr lang="en-US" sz="4400" dirty="0" err="1" smtClean="0"/>
              <a:t>Aanestad</a:t>
            </a:r>
            <a:r>
              <a:rPr lang="en-US" sz="4400" dirty="0" smtClean="0"/>
              <a:t> Tapper </a:t>
            </a:r>
          </a:p>
          <a:p>
            <a:pPr algn="ctr"/>
            <a:r>
              <a:rPr lang="en-US" sz="4400" i="1" dirty="0" smtClean="0"/>
              <a:t>BA</a:t>
            </a:r>
            <a:r>
              <a:rPr lang="en-US" sz="4400" dirty="0" smtClean="0"/>
              <a:t> </a:t>
            </a:r>
            <a:r>
              <a:rPr lang="en-US" sz="4400" i="1" dirty="0" smtClean="0"/>
              <a:t>History</a:t>
            </a:r>
            <a:r>
              <a:rPr lang="en-US" sz="4400" dirty="0" smtClean="0"/>
              <a:t> </a:t>
            </a:r>
            <a:r>
              <a:rPr lang="en-US" sz="4400" i="1" dirty="0" smtClean="0"/>
              <a:t>  </a:t>
            </a:r>
            <a:endParaRPr lang="en-US" sz="4400" dirty="0" smtClean="0"/>
          </a:p>
          <a:p>
            <a:r>
              <a:rPr lang="en-US" sz="4400" dirty="0" smtClean="0"/>
              <a:t> </a:t>
            </a:r>
          </a:p>
          <a:p>
            <a:r>
              <a:rPr lang="en-US" sz="4400" dirty="0" smtClean="0"/>
              <a:t> </a:t>
            </a:r>
            <a:endParaRPr lang="en-US" sz="2000" dirty="0"/>
          </a:p>
        </p:txBody>
      </p:sp>
    </p:spTree>
  </p:cSld>
  <p:clrMapOvr>
    <a:masterClrMapping/>
  </p:clrMapOvr>
  <p:transition xmlns:p14="http://schemas.microsoft.com/office/powerpoint/2010/main" advClick="0" advTm="7000"/>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46435" name="Picture 3" descr="040504_r_1419~0"/>
          <p:cNvPicPr>
            <a:picLocks noChangeAspect="1" noChangeArrowheads="1"/>
          </p:cNvPicPr>
          <p:nvPr/>
        </p:nvPicPr>
        <p:blipFill>
          <a:blip r:embed="rId4"/>
          <a:srcRect/>
          <a:stretch>
            <a:fillRect/>
          </a:stretch>
        </p:blipFill>
        <p:spPr bwMode="auto">
          <a:xfrm>
            <a:off x="2743200" y="609600"/>
            <a:ext cx="3578225" cy="54864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4575" y="2363212"/>
            <a:ext cx="6946698" cy="1938992"/>
          </a:xfrm>
          <a:prstGeom prst="rect">
            <a:avLst/>
          </a:prstGeom>
        </p:spPr>
        <p:txBody>
          <a:bodyPr wrap="square" anchor="t">
            <a:spAutoFit/>
          </a:bodyPr>
          <a:lstStyle/>
          <a:p>
            <a:r>
              <a:rPr lang="en-US" sz="2000" dirty="0" smtClean="0">
                <a:latin typeface="Arial"/>
                <a:cs typeface="Arial"/>
              </a:rPr>
              <a:t>Wherever you travel you will not be far from other University of Minnesota alumni. You have a link to the U of M that cannot be broken, and we look forward to helping you on your journey. Best wishes and good luck as you set sail! </a:t>
            </a:r>
          </a:p>
          <a:p>
            <a:pPr algn="r"/>
            <a:r>
              <a:rPr lang="en-US" sz="2000" dirty="0" smtClean="0">
                <a:latin typeface="Arial"/>
                <a:ea typeface="Arial" pitchFamily="-105" charset="0"/>
                <a:cs typeface="Arial"/>
              </a:rPr>
              <a:t>– </a:t>
            </a:r>
            <a:r>
              <a:rPr lang="en-US" sz="2000" dirty="0" smtClean="0">
                <a:latin typeface="Arial"/>
                <a:cs typeface="Arial"/>
              </a:rPr>
              <a:t>Bob Snyder</a:t>
            </a:r>
          </a:p>
          <a:p>
            <a:pPr algn="r"/>
            <a:r>
              <a:rPr lang="en-US" sz="2000" i="1" dirty="0" smtClean="0">
                <a:latin typeface="Arial"/>
                <a:ea typeface="Arial" pitchFamily="-105" charset="0"/>
                <a:cs typeface="Arial"/>
              </a:rPr>
              <a:t>‘68 Political Science</a:t>
            </a:r>
          </a:p>
        </p:txBody>
      </p:sp>
    </p:spTree>
  </p:cSld>
  <p:clrMapOvr>
    <a:masterClrMapping/>
  </p:clrMapOvr>
  <p:transition xmlns:p14="http://schemas.microsoft.com/office/powerpoint/2010/main" advClick="0" advTm="7000"/>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8299" y="2987040"/>
            <a:ext cx="7745139" cy="1143000"/>
          </a:xfrm>
        </p:spPr>
        <p:txBody>
          <a:bodyPr>
            <a:normAutofit fontScale="90000"/>
          </a:bodyPr>
          <a:lstStyle/>
          <a:p>
            <a:r>
              <a:rPr lang="en-US" sz="4800" dirty="0" err="1" smtClean="0"/>
              <a:t>Chanelle</a:t>
            </a:r>
            <a:r>
              <a:rPr lang="en-US" sz="4800" dirty="0" smtClean="0"/>
              <a:t> Thomas </a:t>
            </a:r>
            <a:br>
              <a:rPr lang="en-US" sz="4800" dirty="0" smtClean="0"/>
            </a:br>
            <a:r>
              <a:rPr lang="en-US" sz="4800" i="1" dirty="0" smtClean="0"/>
              <a:t>BA</a:t>
            </a:r>
            <a:r>
              <a:rPr lang="en-US" sz="4800" dirty="0" smtClean="0"/>
              <a:t> </a:t>
            </a:r>
            <a:r>
              <a:rPr lang="en-US" sz="4800" i="1" dirty="0" smtClean="0"/>
              <a:t>Communication </a:t>
            </a:r>
            <a:r>
              <a:rPr lang="en-US" sz="4800" i="1" dirty="0" smtClean="0"/>
              <a:t>Studies</a:t>
            </a:r>
            <a:br>
              <a:rPr lang="en-US" sz="4800" i="1" dirty="0" smtClean="0"/>
            </a:br>
            <a:r>
              <a:rPr lang="en-US" sz="4800" i="1" dirty="0" smtClean="0"/>
              <a:t/>
            </a:r>
            <a:br>
              <a:rPr lang="en-US" sz="4800" i="1" dirty="0" smtClean="0"/>
            </a:br>
            <a:r>
              <a:rPr lang="en-US" sz="2000" dirty="0" smtClean="0"/>
              <a:t> Thank you U of M professors and advising staff. I finally made it!! Thank you hubby Michael for all of your support. </a:t>
            </a:r>
            <a:r>
              <a:rPr lang="en-US" sz="2000" dirty="0" err="1" smtClean="0"/>
              <a:t>Roni</a:t>
            </a:r>
            <a:r>
              <a:rPr lang="en-US" sz="2000" dirty="0" smtClean="0"/>
              <a:t> follow closely behind.</a:t>
            </a:r>
            <a:endParaRPr lang="en-US" sz="2000" dirty="0"/>
          </a:p>
        </p:txBody>
      </p:sp>
    </p:spTree>
  </p:cSld>
  <p:clrMapOvr>
    <a:masterClrMapping/>
  </p:clrMapOvr>
  <p:transition xmlns:p14="http://schemas.microsoft.com/office/powerpoint/2010/main" advClick="0" advTm="7000"/>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55806" y="2857500"/>
            <a:ext cx="7011393" cy="1143000"/>
          </a:xfrm>
        </p:spPr>
        <p:txBody>
          <a:bodyPr>
            <a:noAutofit/>
          </a:bodyPr>
          <a:lstStyle/>
          <a:p>
            <a:r>
              <a:rPr lang="en-US" dirty="0" smtClean="0"/>
              <a:t>Tiffany </a:t>
            </a:r>
            <a:r>
              <a:rPr lang="en-US" dirty="0" err="1" smtClean="0"/>
              <a:t>Maixiong</a:t>
            </a:r>
            <a:r>
              <a:rPr lang="en-US" dirty="0" smtClean="0"/>
              <a:t> </a:t>
            </a:r>
            <a:r>
              <a:rPr lang="en-US" dirty="0" err="1" smtClean="0"/>
              <a:t>Vang</a:t>
            </a:r>
            <a:r>
              <a:rPr lang="en-US" dirty="0" smtClean="0"/>
              <a:t> </a:t>
            </a:r>
            <a:br>
              <a:rPr lang="en-US" dirty="0" smtClean="0"/>
            </a:br>
            <a:r>
              <a:rPr lang="en-US" i="1" dirty="0" smtClean="0"/>
              <a:t>BA</a:t>
            </a:r>
            <a:r>
              <a:rPr lang="en-US" dirty="0" smtClean="0"/>
              <a:t> </a:t>
            </a:r>
            <a:r>
              <a:rPr lang="en-US" i="1" dirty="0" smtClean="0"/>
              <a:t>Sociology of Law, Criminology, and Deviance</a:t>
            </a:r>
            <a:endParaRPr lang="en-US" dirty="0"/>
          </a:p>
        </p:txBody>
      </p:sp>
    </p:spTree>
  </p:cSld>
  <p:clrMapOvr>
    <a:masterClrMapping/>
  </p:clrMapOvr>
  <p:transition xmlns:p14="http://schemas.microsoft.com/office/powerpoint/2010/main" advClick="0" advTm="7000"/>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8298" y="2857500"/>
            <a:ext cx="7713909" cy="1143000"/>
          </a:xfrm>
        </p:spPr>
        <p:txBody>
          <a:bodyPr>
            <a:noAutofit/>
          </a:bodyPr>
          <a:lstStyle/>
          <a:p>
            <a:r>
              <a:rPr lang="en-US" dirty="0" err="1" smtClean="0"/>
              <a:t>Evgen</a:t>
            </a:r>
            <a:r>
              <a:rPr lang="en-US" dirty="0" smtClean="0"/>
              <a:t> </a:t>
            </a:r>
            <a:r>
              <a:rPr lang="en-US" dirty="0" err="1" smtClean="0"/>
              <a:t>Vladyslavovych</a:t>
            </a:r>
            <a:r>
              <a:rPr lang="en-US" dirty="0" smtClean="0"/>
              <a:t> </a:t>
            </a:r>
            <a:r>
              <a:rPr lang="en-US" dirty="0" err="1" smtClean="0"/>
              <a:t>Vasko</a:t>
            </a:r>
            <a:r>
              <a:rPr lang="en-US" dirty="0" smtClean="0"/>
              <a:t> </a:t>
            </a:r>
            <a:br>
              <a:rPr lang="en-US" dirty="0" smtClean="0"/>
            </a:br>
            <a:r>
              <a:rPr lang="en-US" i="1" dirty="0" smtClean="0"/>
              <a:t>BS</a:t>
            </a:r>
            <a:r>
              <a:rPr lang="en-US" dirty="0" smtClean="0"/>
              <a:t> </a:t>
            </a:r>
            <a:r>
              <a:rPr lang="en-US" i="1" dirty="0" smtClean="0"/>
              <a:t>Economics</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endParaRPr lang="en-US" sz="2000" dirty="0"/>
          </a:p>
        </p:txBody>
      </p:sp>
    </p:spTree>
  </p:cSld>
  <p:clrMapOvr>
    <a:masterClrMapping/>
  </p:clrMapOvr>
  <p:transition xmlns:p14="http://schemas.microsoft.com/office/powerpoint/2010/main" advClick="0" advTm="7000"/>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229379" name="Picture 4" descr="060905_8739"/>
          <p:cNvPicPr>
            <a:picLocks noChangeAspect="1" noChangeArrowheads="1"/>
          </p:cNvPicPr>
          <p:nvPr/>
        </p:nvPicPr>
        <p:blipFill>
          <a:blip r:embed="rId4"/>
          <a:srcRect/>
          <a:stretch>
            <a:fillRect/>
          </a:stretch>
        </p:blipFill>
        <p:spPr bwMode="auto">
          <a:xfrm>
            <a:off x="685800" y="771525"/>
            <a:ext cx="7772400" cy="51816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5333" y="2116815"/>
            <a:ext cx="6561840" cy="2554545"/>
          </a:xfrm>
          <a:prstGeom prst="rect">
            <a:avLst/>
          </a:prstGeom>
        </p:spPr>
        <p:txBody>
          <a:bodyPr wrap="square" anchor="t">
            <a:spAutoFit/>
          </a:bodyPr>
          <a:lstStyle/>
          <a:p>
            <a:r>
              <a:rPr lang="en-US" sz="2000" dirty="0" smtClean="0">
                <a:latin typeface="Arial"/>
                <a:cs typeface="Arial"/>
              </a:rPr>
              <a:t>Life is indeed a marathon, not a sprint.  When adversity comes your way look it squarely in the face and understand how you deal with it helps define your later success. Remember all the people and circumstances that have contributed to your success, as none of us get to where we are alone.</a:t>
            </a:r>
          </a:p>
          <a:p>
            <a:pPr algn="r"/>
            <a:r>
              <a:rPr lang="en-US" sz="2000" dirty="0" smtClean="0">
                <a:latin typeface="Arial"/>
                <a:ea typeface="Arial" pitchFamily="-105" charset="0"/>
                <a:cs typeface="Arial"/>
              </a:rPr>
              <a:t>– </a:t>
            </a:r>
            <a:r>
              <a:rPr lang="en-US" sz="2000" dirty="0" smtClean="0">
                <a:latin typeface="Arial"/>
                <a:cs typeface="Arial"/>
              </a:rPr>
              <a:t>Terry Addison</a:t>
            </a:r>
          </a:p>
          <a:p>
            <a:pPr algn="r"/>
            <a:r>
              <a:rPr lang="en-US" sz="2000" i="1" dirty="0" smtClean="0">
                <a:latin typeface="Arial"/>
                <a:ea typeface="Arial" pitchFamily="-105" charset="0"/>
                <a:cs typeface="Arial"/>
              </a:rPr>
              <a:t>'71 African American &amp; African Studies</a:t>
            </a:r>
          </a:p>
        </p:txBody>
      </p:sp>
    </p:spTree>
  </p:cSld>
  <p:clrMapOvr>
    <a:masterClrMapping/>
  </p:clrMapOvr>
  <p:transition xmlns:p14="http://schemas.microsoft.com/office/powerpoint/2010/main" advClick="0" advTm="7000"/>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4575" y="2610916"/>
            <a:ext cx="6946698" cy="2123658"/>
          </a:xfrm>
          <a:prstGeom prst="rect">
            <a:avLst/>
          </a:prstGeom>
        </p:spPr>
        <p:txBody>
          <a:bodyPr wrap="square" anchor="t">
            <a:spAutoFit/>
          </a:bodyPr>
          <a:lstStyle/>
          <a:p>
            <a:pPr algn="ctr"/>
            <a:r>
              <a:rPr lang="en-US" sz="4400" dirty="0" err="1" smtClean="0"/>
              <a:t>Tanying</a:t>
            </a:r>
            <a:r>
              <a:rPr lang="en-US" sz="4400" dirty="0" smtClean="0"/>
              <a:t> Wang </a:t>
            </a:r>
          </a:p>
          <a:p>
            <a:pPr algn="ctr"/>
            <a:r>
              <a:rPr lang="en-US" sz="4400" i="1" dirty="0" smtClean="0"/>
              <a:t>BS</a:t>
            </a:r>
            <a:r>
              <a:rPr lang="en-US" sz="4400" dirty="0" smtClean="0"/>
              <a:t> </a:t>
            </a:r>
            <a:r>
              <a:rPr lang="en-US" sz="4400" i="1" dirty="0" smtClean="0"/>
              <a:t>Economics</a:t>
            </a:r>
            <a:r>
              <a:rPr lang="en-US" sz="4400" dirty="0" smtClean="0"/>
              <a:t> </a:t>
            </a:r>
          </a:p>
          <a:p>
            <a:pPr algn="ctr"/>
            <a:r>
              <a:rPr lang="en-US" sz="4400" i="1" dirty="0" smtClean="0"/>
              <a:t>BA</a:t>
            </a:r>
            <a:r>
              <a:rPr lang="en-US" sz="4400" dirty="0" smtClean="0"/>
              <a:t> </a:t>
            </a:r>
            <a:r>
              <a:rPr lang="en-US" sz="4400" i="1" dirty="0" smtClean="0"/>
              <a:t>Statistics</a:t>
            </a:r>
            <a:r>
              <a:rPr lang="en-US" sz="4400" dirty="0" smtClean="0"/>
              <a:t> </a:t>
            </a:r>
            <a:endParaRPr lang="en-US" sz="2000" i="1" dirty="0" smtClean="0">
              <a:latin typeface="Arial"/>
              <a:ea typeface="Arial" pitchFamily="-105" charset="0"/>
              <a:cs typeface="Arial"/>
            </a:endParaRPr>
          </a:p>
        </p:txBody>
      </p:sp>
    </p:spTree>
  </p:cSld>
  <p:clrMapOvr>
    <a:masterClrMapping/>
  </p:clrMapOvr>
  <p:transition xmlns:p14="http://schemas.microsoft.com/office/powerpoint/2010/main" advClick="0" advTm="7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30221"/>
            <a:ext cx="8229600" cy="1143000"/>
          </a:xfrm>
        </p:spPr>
        <p:txBody>
          <a:bodyPr>
            <a:noAutofit/>
          </a:bodyPr>
          <a:lstStyle/>
          <a:p>
            <a:r>
              <a:rPr lang="en-US" dirty="0" err="1" smtClean="0"/>
              <a:t>Foxu</a:t>
            </a:r>
            <a:r>
              <a:rPr lang="en-US" dirty="0" smtClean="0"/>
              <a:t> Chen </a:t>
            </a:r>
            <a:br>
              <a:rPr lang="en-US" dirty="0" smtClean="0"/>
            </a:br>
            <a:r>
              <a:rPr lang="en-US" i="1" dirty="0" smtClean="0"/>
              <a:t>BS</a:t>
            </a:r>
            <a:r>
              <a:rPr lang="en-US" dirty="0" smtClean="0"/>
              <a:t> </a:t>
            </a:r>
            <a:r>
              <a:rPr lang="en-US" i="1" dirty="0" smtClean="0"/>
              <a:t>Economics</a:t>
            </a:r>
            <a:r>
              <a:rPr lang="en-US" dirty="0" smtClean="0"/>
              <a:t> </a:t>
            </a:r>
            <a:endParaRPr lang="en-US" sz="2000" i="1" dirty="0"/>
          </a:p>
        </p:txBody>
      </p:sp>
    </p:spTree>
  </p:cSld>
  <p:clrMapOvr>
    <a:masterClrMapping/>
  </p:clrMapOvr>
  <p:transition xmlns:p14="http://schemas.microsoft.com/office/powerpoint/2010/main" advClick="0" advTm="7000"/>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err="1" smtClean="0"/>
              <a:t>Yutong</a:t>
            </a:r>
            <a:r>
              <a:rPr lang="en-US" dirty="0" smtClean="0"/>
              <a:t> Wang </a:t>
            </a:r>
            <a:br>
              <a:rPr lang="en-US" dirty="0" smtClean="0"/>
            </a:br>
            <a:r>
              <a:rPr lang="en-US" i="1" dirty="0" smtClean="0"/>
              <a:t>BS</a:t>
            </a:r>
            <a:r>
              <a:rPr lang="en-US" dirty="0" smtClean="0"/>
              <a:t> </a:t>
            </a:r>
            <a:r>
              <a:rPr lang="en-US" i="1" dirty="0" smtClean="0"/>
              <a:t>Economics</a:t>
            </a:r>
            <a:r>
              <a:rPr lang="en-US" dirty="0" smtClean="0"/>
              <a:t> </a:t>
            </a:r>
            <a:br>
              <a:rPr lang="en-US" dirty="0" smtClean="0"/>
            </a:br>
            <a:r>
              <a:rPr lang="en-US" dirty="0" smtClean="0"/>
              <a:t/>
            </a:r>
            <a:br>
              <a:rPr lang="en-US" dirty="0" smtClean="0"/>
            </a:br>
            <a:r>
              <a:rPr lang="en-US" sz="1800" dirty="0" smtClean="0"/>
              <a:t>Congratulations to the class of 13! We did it! Now it is time to celebrate. Thanks Dad and Mom for all the support. </a:t>
            </a:r>
            <a:endParaRPr lang="en-US" sz="1800" dirty="0"/>
          </a:p>
        </p:txBody>
      </p:sp>
    </p:spTree>
  </p:cSld>
  <p:clrMapOvr>
    <a:masterClrMapping/>
  </p:clrMapOvr>
  <p:transition xmlns:p14="http://schemas.microsoft.com/office/powerpoint/2010/main" advClick="0" advTm="7000"/>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4575" y="2122898"/>
            <a:ext cx="6946698" cy="2954655"/>
          </a:xfrm>
          <a:prstGeom prst="rect">
            <a:avLst/>
          </a:prstGeom>
        </p:spPr>
        <p:txBody>
          <a:bodyPr wrap="square" anchor="t">
            <a:spAutoFit/>
          </a:bodyPr>
          <a:lstStyle/>
          <a:p>
            <a:pPr algn="ctr"/>
            <a:r>
              <a:rPr lang="en-US" sz="4400" dirty="0" err="1" smtClean="0"/>
              <a:t>Xiaoying</a:t>
            </a:r>
            <a:r>
              <a:rPr lang="en-US" sz="4400" dirty="0" smtClean="0"/>
              <a:t> Wang </a:t>
            </a:r>
          </a:p>
          <a:p>
            <a:pPr algn="ctr"/>
            <a:r>
              <a:rPr lang="en-US" sz="4400" i="1" dirty="0" smtClean="0"/>
              <a:t>BS</a:t>
            </a:r>
            <a:r>
              <a:rPr lang="en-US" sz="4400" dirty="0" smtClean="0"/>
              <a:t> </a:t>
            </a:r>
            <a:r>
              <a:rPr lang="en-US" sz="4400" i="1" dirty="0" smtClean="0"/>
              <a:t>Economics</a:t>
            </a:r>
            <a:r>
              <a:rPr lang="en-US" sz="4400" dirty="0" smtClean="0"/>
              <a:t> </a:t>
            </a:r>
          </a:p>
          <a:p>
            <a:pPr algn="ctr"/>
            <a:endParaRPr lang="en-US" sz="4400" dirty="0" smtClean="0"/>
          </a:p>
          <a:p>
            <a:pPr algn="ctr"/>
            <a:r>
              <a:rPr lang="en-US" dirty="0" smtClean="0"/>
              <a:t>Thanks Mom and Dad for all the support!</a:t>
            </a:r>
            <a:br>
              <a:rPr lang="en-US" dirty="0" smtClean="0"/>
            </a:br>
            <a:r>
              <a:rPr lang="en-US" dirty="0" smtClean="0"/>
              <a:t/>
            </a:r>
            <a:br>
              <a:rPr lang="en-US" dirty="0" smtClean="0"/>
            </a:br>
            <a:r>
              <a:rPr lang="en-US" dirty="0" smtClean="0"/>
              <a:t>~LOVE YOU ALL~ </a:t>
            </a:r>
          </a:p>
        </p:txBody>
      </p:sp>
    </p:spTree>
  </p:cSld>
  <p:clrMapOvr>
    <a:masterClrMapping/>
  </p:clrMapOvr>
  <p:transition xmlns:p14="http://schemas.microsoft.com/office/powerpoint/2010/main" advClick="0" advTm="7000"/>
</p:sld>
</file>

<file path=ppt/slides/slide19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62819" name="Picture 4" descr="060905_8739"/>
          <p:cNvPicPr>
            <a:picLocks noChangeAspect="1" noChangeArrowheads="1"/>
          </p:cNvPicPr>
          <p:nvPr/>
        </p:nvPicPr>
        <p:blipFill>
          <a:blip r:embed="rId4"/>
          <a:srcRect/>
          <a:stretch>
            <a:fillRect/>
          </a:stretch>
        </p:blipFill>
        <p:spPr bwMode="auto">
          <a:xfrm>
            <a:off x="685800" y="771525"/>
            <a:ext cx="7772400" cy="51816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98897" y="2279927"/>
            <a:ext cx="6581081" cy="1938992"/>
          </a:xfrm>
          <a:prstGeom prst="rect">
            <a:avLst/>
          </a:prstGeom>
        </p:spPr>
        <p:txBody>
          <a:bodyPr wrap="square" anchor="t">
            <a:spAutoFit/>
          </a:bodyPr>
          <a:lstStyle/>
          <a:p>
            <a:r>
              <a:rPr lang="en-US" sz="2000" dirty="0" smtClean="0">
                <a:latin typeface="Arial"/>
                <a:cs typeface="Arial"/>
              </a:rPr>
              <a:t>Make an effort to stay connected to any professors who've truly mentored you or made an impact. It is all too easy to lose touch but even 20 years down the road, you may want to reach back to them and say thanks. </a:t>
            </a:r>
          </a:p>
          <a:p>
            <a:pPr algn="r"/>
            <a:r>
              <a:rPr lang="en-US" sz="2000" dirty="0" smtClean="0">
                <a:latin typeface="Arial"/>
                <a:ea typeface="Arial" pitchFamily="-105" charset="0"/>
                <a:cs typeface="Arial"/>
              </a:rPr>
              <a:t>– </a:t>
            </a:r>
            <a:r>
              <a:rPr lang="en-US" sz="2000" dirty="0" smtClean="0">
                <a:latin typeface="Arial"/>
                <a:cs typeface="Arial"/>
              </a:rPr>
              <a:t>Beth </a:t>
            </a:r>
            <a:r>
              <a:rPr lang="en-US" sz="2000" dirty="0" err="1" smtClean="0">
                <a:latin typeface="Arial"/>
                <a:cs typeface="Arial"/>
              </a:rPr>
              <a:t>Schommer</a:t>
            </a:r>
            <a:endParaRPr lang="en-US" sz="2000" dirty="0" smtClean="0">
              <a:latin typeface="Arial"/>
              <a:cs typeface="Arial"/>
            </a:endParaRPr>
          </a:p>
          <a:p>
            <a:pPr algn="r"/>
            <a:r>
              <a:rPr lang="en-US" sz="2000" i="1" dirty="0" smtClean="0">
                <a:latin typeface="Arial"/>
                <a:ea typeface="Arial" pitchFamily="-105" charset="0"/>
                <a:cs typeface="Arial"/>
              </a:rPr>
              <a:t>'93 Italian Area Studies</a:t>
            </a:r>
          </a:p>
        </p:txBody>
      </p:sp>
    </p:spTree>
  </p:cSld>
  <p:clrMapOvr>
    <a:masterClrMapping/>
  </p:clrMapOvr>
  <p:transition xmlns:p14="http://schemas.microsoft.com/office/powerpoint/2010/main" advClick="0" advTm="7000"/>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696352"/>
            <a:ext cx="8229600" cy="1143000"/>
          </a:xfrm>
        </p:spPr>
        <p:txBody>
          <a:bodyPr>
            <a:normAutofit fontScale="90000"/>
          </a:bodyPr>
          <a:lstStyle/>
          <a:p>
            <a:r>
              <a:rPr lang="en-US" sz="4889" dirty="0" err="1" smtClean="0"/>
              <a:t>Yassmin</a:t>
            </a:r>
            <a:r>
              <a:rPr lang="en-US" sz="4889" dirty="0" smtClean="0"/>
              <a:t> </a:t>
            </a:r>
            <a:r>
              <a:rPr lang="en-US" sz="4889" dirty="0" err="1" smtClean="0"/>
              <a:t>Wazwaz</a:t>
            </a:r>
            <a:r>
              <a:rPr lang="en-US" sz="4889" dirty="0" smtClean="0"/>
              <a:t> </a:t>
            </a:r>
            <a:br>
              <a:rPr lang="en-US" sz="4889" dirty="0" smtClean="0"/>
            </a:br>
            <a:r>
              <a:rPr lang="en-US" sz="4889" i="1" dirty="0" smtClean="0"/>
              <a:t>BA</a:t>
            </a:r>
            <a:r>
              <a:rPr lang="en-US" sz="4889" dirty="0" smtClean="0"/>
              <a:t> </a:t>
            </a:r>
            <a:r>
              <a:rPr lang="en-US" sz="4889" i="1" dirty="0" smtClean="0"/>
              <a:t>Global Studies</a:t>
            </a:r>
            <a:r>
              <a:rPr lang="en-US" sz="4889" dirty="0" smtClean="0"/>
              <a:t> </a:t>
            </a:r>
            <a:r>
              <a:rPr lang="en-US" sz="4889" i="1" dirty="0" smtClean="0"/>
              <a:t> </a:t>
            </a:r>
            <a:r>
              <a:rPr lang="en-US" sz="4889" dirty="0" smtClean="0"/>
              <a:t> </a:t>
            </a:r>
            <a:r>
              <a:rPr lang="en-US" sz="4889"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endParaRPr lang="en-US" sz="2222" dirty="0"/>
          </a:p>
        </p:txBody>
      </p:sp>
    </p:spTree>
  </p:cSld>
  <p:clrMapOvr>
    <a:masterClrMapping/>
  </p:clrMapOvr>
  <p:transition xmlns:p14="http://schemas.microsoft.com/office/powerpoint/2010/main" advClick="0" advTm="7000"/>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610891"/>
            <a:ext cx="8229600" cy="1535148"/>
          </a:xfrm>
        </p:spPr>
        <p:txBody>
          <a:bodyPr>
            <a:normAutofit/>
          </a:bodyPr>
          <a:lstStyle/>
          <a:p>
            <a:r>
              <a:rPr lang="en-US" dirty="0" smtClean="0"/>
              <a:t>Brandon R. Weeks </a:t>
            </a:r>
            <a:br>
              <a:rPr lang="en-US" dirty="0" smtClean="0"/>
            </a:br>
            <a:r>
              <a:rPr lang="en-US" i="1" dirty="0" smtClean="0"/>
              <a:t>BA</a:t>
            </a:r>
            <a:r>
              <a:rPr lang="en-US" dirty="0" smtClean="0"/>
              <a:t> </a:t>
            </a:r>
            <a:r>
              <a:rPr lang="en-US" i="1" dirty="0" smtClean="0"/>
              <a:t>Political Science</a:t>
            </a:r>
            <a:r>
              <a:rPr lang="en-US" dirty="0" smtClean="0"/>
              <a:t> </a:t>
            </a:r>
            <a:endParaRPr lang="en-US" dirty="0"/>
          </a:p>
        </p:txBody>
      </p:sp>
    </p:spTree>
  </p:cSld>
  <p:clrMapOvr>
    <a:masterClrMapping/>
  </p:clrMapOvr>
  <p:transition xmlns:p14="http://schemas.microsoft.com/office/powerpoint/2010/main" advClick="0" advTm="7000"/>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94154"/>
            <a:ext cx="8229600" cy="1143000"/>
          </a:xfrm>
        </p:spPr>
        <p:txBody>
          <a:bodyPr>
            <a:normAutofit fontScale="90000"/>
          </a:bodyPr>
          <a:lstStyle/>
          <a:p>
            <a:r>
              <a:rPr lang="en-US" sz="4889" dirty="0" smtClean="0"/>
              <a:t>Caitlin Marie </a:t>
            </a:r>
            <a:r>
              <a:rPr lang="en-US" sz="4889" dirty="0" err="1" smtClean="0"/>
              <a:t>Whealon</a:t>
            </a:r>
            <a:r>
              <a:rPr lang="en-US" sz="4889" dirty="0" smtClean="0"/>
              <a:t> </a:t>
            </a:r>
            <a:br>
              <a:rPr lang="en-US" sz="4889" dirty="0" smtClean="0"/>
            </a:br>
            <a:r>
              <a:rPr lang="en-US" sz="4889" i="1" dirty="0" smtClean="0"/>
              <a:t>BIS</a:t>
            </a:r>
            <a:r>
              <a:rPr lang="en-US" sz="4889" dirty="0" smtClean="0"/>
              <a:t> </a:t>
            </a:r>
            <a:r>
              <a:rPr lang="en-US" sz="4889" i="1" dirty="0" smtClean="0"/>
              <a:t>Mass Communications, Art History and Management</a:t>
            </a:r>
            <a:r>
              <a:rPr lang="en-US" sz="4889" dirty="0" smtClean="0"/>
              <a:t> </a:t>
            </a:r>
            <a:r>
              <a:rPr lang="en-US" sz="4889"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endParaRPr lang="en-US" dirty="0"/>
          </a:p>
        </p:txBody>
      </p:sp>
    </p:spTree>
  </p:cSld>
  <p:clrMapOvr>
    <a:masterClrMapping/>
  </p:clrMapOvr>
  <p:transition xmlns:p14="http://schemas.microsoft.com/office/powerpoint/2010/main" advClick="0" advTm="7000"/>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pic>
        <p:nvPicPr>
          <p:cNvPr id="172034" name="Picture 3" descr="spark06_5240"/>
          <p:cNvPicPr>
            <a:picLocks noGrp="1" noChangeAspect="1" noChangeArrowheads="1"/>
          </p:cNvPicPr>
          <p:nvPr>
            <p:ph/>
          </p:nvPr>
        </p:nvPicPr>
        <p:blipFill>
          <a:blip r:embed="rId4"/>
          <a:srcRect/>
          <a:stretch>
            <a:fillRect/>
          </a:stretch>
        </p:blipFill>
        <p:spPr>
          <a:xfrm>
            <a:off x="685800" y="863600"/>
            <a:ext cx="7772400" cy="4978400"/>
          </a:xfrm>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5333" y="2352802"/>
            <a:ext cx="6561840" cy="1862048"/>
          </a:xfrm>
          <a:prstGeom prst="rect">
            <a:avLst/>
          </a:prstGeom>
        </p:spPr>
        <p:txBody>
          <a:bodyPr wrap="square" anchor="t">
            <a:spAutoFit/>
          </a:bodyPr>
          <a:lstStyle/>
          <a:p>
            <a:r>
              <a:rPr lang="en-US" sz="2300" dirty="0" smtClean="0">
                <a:latin typeface="Arial"/>
                <a:cs typeface="Arial"/>
              </a:rPr>
              <a:t>Don't take yourself too seriously. The ability to laugh at your own foibles can carry you through some otherwise difficult moments.</a:t>
            </a:r>
          </a:p>
          <a:p>
            <a:pPr algn="r"/>
            <a:r>
              <a:rPr lang="en-US" sz="2300" dirty="0" smtClean="0">
                <a:latin typeface="Arial"/>
                <a:ea typeface="Arial" pitchFamily="-105" charset="0"/>
                <a:cs typeface="Arial"/>
              </a:rPr>
              <a:t>– </a:t>
            </a:r>
            <a:r>
              <a:rPr lang="en-US" sz="2300" dirty="0" smtClean="0">
                <a:latin typeface="Arial"/>
                <a:cs typeface="Arial"/>
              </a:rPr>
              <a:t>John R. Coleman</a:t>
            </a:r>
          </a:p>
          <a:p>
            <a:pPr algn="r"/>
            <a:r>
              <a:rPr lang="en-US" sz="2300" i="1" dirty="0" smtClean="0">
                <a:latin typeface="Arial"/>
                <a:ea typeface="Arial" pitchFamily="-105" charset="0"/>
                <a:cs typeface="Arial"/>
              </a:rPr>
              <a:t> ‘55 Zoology</a:t>
            </a:r>
          </a:p>
        </p:txBody>
      </p:sp>
    </p:spTree>
  </p:cSld>
  <p:clrMapOvr>
    <a:masterClrMapping/>
  </p:clrMapOvr>
  <p:transition xmlns:p14="http://schemas.microsoft.com/office/powerpoint/2010/main" advClick="0" advTm="7000"/>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43685"/>
            <a:ext cx="8229600" cy="1143000"/>
          </a:xfrm>
        </p:spPr>
        <p:txBody>
          <a:bodyPr>
            <a:noAutofit/>
          </a:bodyPr>
          <a:lstStyle/>
          <a:p>
            <a:r>
              <a:rPr lang="en-US" dirty="0" smtClean="0"/>
              <a:t>Pa </a:t>
            </a:r>
            <a:r>
              <a:rPr lang="en-US" dirty="0" err="1" smtClean="0"/>
              <a:t>Nhia</a:t>
            </a:r>
            <a:r>
              <a:rPr lang="en-US" dirty="0" smtClean="0"/>
              <a:t> </a:t>
            </a:r>
            <a:r>
              <a:rPr lang="en-US" dirty="0" err="1" smtClean="0"/>
              <a:t>Xiong</a:t>
            </a:r>
            <a:r>
              <a:rPr lang="en-US" dirty="0" smtClean="0"/>
              <a:t> </a:t>
            </a:r>
            <a:br>
              <a:rPr lang="en-US" dirty="0" smtClean="0"/>
            </a:br>
            <a:r>
              <a:rPr lang="en-US" i="1" dirty="0" smtClean="0"/>
              <a:t>BA</a:t>
            </a:r>
            <a:r>
              <a:rPr lang="en-US" dirty="0" smtClean="0"/>
              <a:t> </a:t>
            </a:r>
            <a:r>
              <a:rPr lang="en-US" i="1" dirty="0" smtClean="0"/>
              <a:t>Global Studies</a:t>
            </a:r>
            <a:r>
              <a:rPr lang="en-US" dirty="0" smtClean="0"/>
              <a:t> </a:t>
            </a:r>
            <a:br>
              <a:rPr lang="en-US" dirty="0" smtClean="0"/>
            </a:br>
            <a:r>
              <a:rPr lang="en-US" dirty="0" smtClean="0"/>
              <a:t/>
            </a:r>
            <a:br>
              <a:rPr lang="en-US" dirty="0" smtClean="0"/>
            </a:br>
            <a:r>
              <a:rPr lang="en-US" sz="1800" dirty="0" smtClean="0"/>
              <a:t>Congrats class of '13! Good luck on your future endeavors! And a big thank you to all my loved ones and friends for supporting me! </a:t>
            </a:r>
            <a:endParaRPr lang="en-US" sz="1800" dirty="0"/>
          </a:p>
        </p:txBody>
      </p:sp>
    </p:spTree>
  </p:cSld>
  <p:clrMapOvr>
    <a:masterClrMapping/>
  </p:clrMapOvr>
  <p:transition xmlns:p14="http://schemas.microsoft.com/office/powerpoint/2010/main" advClick="0" advTm="7000"/>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50178" name="Rectangle 1026"/>
          <p:cNvSpPr>
            <a:spLocks noGrp="1" noChangeArrowheads="1"/>
          </p:cNvSpPr>
          <p:nvPr>
            <p:ph/>
          </p:nvPr>
        </p:nvSpPr>
        <p:spPr/>
        <p:txBody>
          <a:bodyPr/>
          <a:lstStyle/>
          <a:p>
            <a:pPr eaLnBrk="1" hangingPunct="1"/>
            <a:endParaRPr lang="en-US">
              <a:cs typeface="ヒラギノ角ゴ Pro W3" pitchFamily="-105" charset="-128"/>
            </a:endParaRPr>
          </a:p>
        </p:txBody>
      </p:sp>
      <p:pic>
        <p:nvPicPr>
          <p:cNvPr id="50179" name="Picture 1029" descr="060905_2865"/>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63709"/>
            <a:ext cx="8229600" cy="1143000"/>
          </a:xfrm>
        </p:spPr>
        <p:txBody>
          <a:bodyPr>
            <a:noAutofit/>
          </a:bodyPr>
          <a:lstStyle/>
          <a:p>
            <a:r>
              <a:rPr lang="en-US" dirty="0" smtClean="0"/>
              <a:t>Jacob Bryan Christensen </a:t>
            </a:r>
            <a:br>
              <a:rPr lang="en-US" dirty="0" smtClean="0"/>
            </a:br>
            <a:r>
              <a:rPr lang="en-US" i="1" dirty="0" smtClean="0"/>
              <a:t>BA</a:t>
            </a:r>
            <a:r>
              <a:rPr lang="en-US" dirty="0" smtClean="0"/>
              <a:t> </a:t>
            </a:r>
            <a:r>
              <a:rPr lang="en-US" i="1" dirty="0" smtClean="0"/>
              <a:t>Sociology</a:t>
            </a:r>
            <a:r>
              <a:rPr lang="en-US" dirty="0" smtClean="0"/>
              <a:t> </a:t>
            </a:r>
            <a:endParaRPr lang="en-US" dirty="0"/>
          </a:p>
        </p:txBody>
      </p:sp>
    </p:spTree>
  </p:cSld>
  <p:clrMapOvr>
    <a:masterClrMapping/>
  </p:clrMapOvr>
  <p:transition xmlns:p14="http://schemas.microsoft.com/office/powerpoint/2010/main" advClick="0" advTm="7000"/>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0014" y="2540327"/>
            <a:ext cx="7951269" cy="1446550"/>
          </a:xfrm>
          <a:prstGeom prst="rect">
            <a:avLst/>
          </a:prstGeom>
        </p:spPr>
        <p:txBody>
          <a:bodyPr wrap="square" anchor="t">
            <a:spAutoFit/>
          </a:bodyPr>
          <a:lstStyle/>
          <a:p>
            <a:pPr algn="ctr"/>
            <a:r>
              <a:rPr lang="en-US" sz="4400" dirty="0" err="1" smtClean="0"/>
              <a:t>Duoduo</a:t>
            </a:r>
            <a:r>
              <a:rPr lang="en-US" sz="4400" dirty="0" smtClean="0"/>
              <a:t> </a:t>
            </a:r>
            <a:r>
              <a:rPr lang="en-US" sz="4400" dirty="0" err="1" smtClean="0"/>
              <a:t>Xu</a:t>
            </a:r>
            <a:r>
              <a:rPr lang="en-US" sz="4400" dirty="0" smtClean="0"/>
              <a:t> </a:t>
            </a:r>
          </a:p>
          <a:p>
            <a:pPr algn="ctr"/>
            <a:r>
              <a:rPr lang="en-US" sz="4400" i="1" dirty="0" smtClean="0"/>
              <a:t>BS</a:t>
            </a:r>
            <a:r>
              <a:rPr lang="en-US" sz="4400" dirty="0" smtClean="0"/>
              <a:t> </a:t>
            </a:r>
            <a:r>
              <a:rPr lang="en-US" sz="4400" i="1" dirty="0" smtClean="0"/>
              <a:t>Economics</a:t>
            </a:r>
            <a:r>
              <a:rPr lang="en-US" sz="4400" dirty="0" smtClean="0"/>
              <a:t> </a:t>
            </a:r>
            <a:endParaRPr lang="en-US" sz="2000" i="1" dirty="0" smtClean="0">
              <a:latin typeface="Arial"/>
              <a:ea typeface="Arial" pitchFamily="-105" charset="0"/>
              <a:cs typeface="Arial"/>
            </a:endParaRPr>
          </a:p>
        </p:txBody>
      </p:sp>
    </p:spTree>
  </p:cSld>
  <p:clrMapOvr>
    <a:masterClrMapping/>
  </p:clrMapOvr>
  <p:transition xmlns:p14="http://schemas.microsoft.com/office/powerpoint/2010/main" advClick="0" advTm="7000"/>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13179"/>
            <a:ext cx="8229600" cy="1143000"/>
          </a:xfrm>
        </p:spPr>
        <p:txBody>
          <a:bodyPr>
            <a:noAutofit/>
          </a:bodyPr>
          <a:lstStyle/>
          <a:p>
            <a:r>
              <a:rPr lang="en-US" dirty="0" err="1" smtClean="0"/>
              <a:t>Chenchen</a:t>
            </a:r>
            <a:r>
              <a:rPr lang="en-US" dirty="0" smtClean="0"/>
              <a:t> Yang </a:t>
            </a:r>
            <a:br>
              <a:rPr lang="en-US" dirty="0" smtClean="0"/>
            </a:br>
            <a:r>
              <a:rPr lang="en-US" i="1" dirty="0" smtClean="0"/>
              <a:t>BS</a:t>
            </a:r>
            <a:r>
              <a:rPr lang="en-US" dirty="0" smtClean="0"/>
              <a:t> </a:t>
            </a:r>
            <a:r>
              <a:rPr lang="en-US" i="1" dirty="0" smtClean="0"/>
              <a:t>Economics</a:t>
            </a:r>
            <a:r>
              <a:rPr lang="en-US" dirty="0" smtClean="0"/>
              <a:t> </a:t>
            </a:r>
            <a:endParaRPr lang="en-US" i="1" dirty="0"/>
          </a:p>
        </p:txBody>
      </p:sp>
    </p:spTree>
  </p:cSld>
  <p:clrMapOvr>
    <a:masterClrMapping/>
  </p:clrMapOvr>
  <p:transition xmlns:p14="http://schemas.microsoft.com/office/powerpoint/2010/main" advClick="0" advTm="7000"/>
</p:sld>
</file>

<file path=ppt/slides/slide20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200707" name="Picture 4" descr="040524_3467_v2"/>
          <p:cNvPicPr>
            <a:picLocks noChangeAspect="1" noChangeArrowheads="1"/>
          </p:cNvPicPr>
          <p:nvPr/>
        </p:nvPicPr>
        <p:blipFill>
          <a:blip r:embed="rId4"/>
          <a:srcRect/>
          <a:stretch>
            <a:fillRect/>
          </a:stretch>
        </p:blipFill>
        <p:spPr bwMode="auto">
          <a:xfrm>
            <a:off x="685800" y="838200"/>
            <a:ext cx="7772400" cy="5068888"/>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4575" y="2331980"/>
            <a:ext cx="6946698" cy="2554545"/>
          </a:xfrm>
          <a:prstGeom prst="rect">
            <a:avLst/>
          </a:prstGeom>
        </p:spPr>
        <p:txBody>
          <a:bodyPr wrap="square" anchor="t">
            <a:spAutoFit/>
          </a:bodyPr>
          <a:lstStyle/>
          <a:p>
            <a:r>
              <a:rPr lang="en-US" sz="2000" dirty="0" smtClean="0">
                <a:latin typeface="Arial"/>
                <a:cs typeface="Arial"/>
              </a:rPr>
              <a:t>Sometimes the world throws unexpected difficulties in your path while at the same time giving you exciting new possibilities. If you are ready and stay positive, you will see the opportunities and benefit from them. If you become negative you will not see what is in front of you and miss what life has to offer you.</a:t>
            </a:r>
          </a:p>
          <a:p>
            <a:pPr algn="r"/>
            <a:r>
              <a:rPr lang="en-US" sz="2000" dirty="0" smtClean="0">
                <a:latin typeface="Arial"/>
                <a:ea typeface="Arial" pitchFamily="-105" charset="0"/>
                <a:cs typeface="Arial"/>
              </a:rPr>
              <a:t>– </a:t>
            </a:r>
            <a:r>
              <a:rPr lang="en-US" sz="2000" dirty="0" smtClean="0">
                <a:latin typeface="Arial"/>
                <a:cs typeface="Arial"/>
              </a:rPr>
              <a:t>Harold </a:t>
            </a:r>
            <a:r>
              <a:rPr lang="en-US" sz="2000" dirty="0" err="1" smtClean="0">
                <a:latin typeface="Arial"/>
                <a:cs typeface="Arial"/>
              </a:rPr>
              <a:t>Beckala</a:t>
            </a:r>
            <a:endParaRPr lang="en-US" sz="2000" dirty="0" smtClean="0">
              <a:latin typeface="Arial"/>
              <a:cs typeface="Arial"/>
            </a:endParaRPr>
          </a:p>
          <a:p>
            <a:pPr algn="r"/>
            <a:r>
              <a:rPr lang="en-US" sz="2000" i="1" dirty="0" smtClean="0">
                <a:latin typeface="Arial"/>
                <a:ea typeface="Arial" pitchFamily="-105" charset="0"/>
                <a:cs typeface="Arial"/>
              </a:rPr>
              <a:t>‘70 Chemistry</a:t>
            </a:r>
          </a:p>
        </p:txBody>
      </p:sp>
    </p:spTree>
  </p:cSld>
  <p:clrMapOvr>
    <a:masterClrMapping/>
  </p:clrMapOvr>
  <p:transition xmlns:p14="http://schemas.microsoft.com/office/powerpoint/2010/main" advClick="0" advTm="7000"/>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87850"/>
            <a:ext cx="8229600" cy="1143000"/>
          </a:xfrm>
        </p:spPr>
        <p:txBody>
          <a:bodyPr>
            <a:noAutofit/>
          </a:bodyPr>
          <a:lstStyle/>
          <a:p>
            <a:r>
              <a:rPr lang="en-US" dirty="0" smtClean="0"/>
              <a:t>Taylor Ann </a:t>
            </a:r>
            <a:r>
              <a:rPr lang="en-US" dirty="0" err="1" smtClean="0"/>
              <a:t>Yess</a:t>
            </a:r>
            <a:r>
              <a:rPr lang="en-US" dirty="0" smtClean="0"/>
              <a:t> </a:t>
            </a:r>
            <a:br>
              <a:rPr lang="en-US" dirty="0" smtClean="0"/>
            </a:br>
            <a:r>
              <a:rPr lang="en-US" i="1" dirty="0" smtClean="0"/>
              <a:t>BA</a:t>
            </a:r>
            <a:r>
              <a:rPr lang="en-US" dirty="0" smtClean="0"/>
              <a:t> </a:t>
            </a:r>
            <a:r>
              <a:rPr lang="en-US" i="1" dirty="0" smtClean="0"/>
              <a:t>Political Science</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br>
              <a:rPr lang="en-US" dirty="0" smtClean="0"/>
            </a:br>
            <a:r>
              <a:rPr lang="en-US" i="1" dirty="0" smtClean="0"/>
              <a:t>Distinction</a:t>
            </a:r>
            <a:r>
              <a:rPr lang="en-US" dirty="0" smtClean="0"/>
              <a:t> </a:t>
            </a:r>
            <a:r>
              <a:rPr lang="en-US" i="1" dirty="0" smtClean="0"/>
              <a:t> </a:t>
            </a:r>
            <a:r>
              <a:rPr lang="en-US" dirty="0" smtClean="0"/>
              <a:t> </a:t>
            </a:r>
            <a:r>
              <a:rPr lang="en-US" i="1" dirty="0" smtClean="0"/>
              <a:t> </a:t>
            </a:r>
            <a:r>
              <a:rPr lang="en-US" dirty="0" smtClean="0"/>
              <a:t> </a:t>
            </a:r>
            <a:br>
              <a:rPr lang="en-US" dirty="0" smtClean="0"/>
            </a:br>
            <a:r>
              <a:rPr lang="en-US" dirty="0" smtClean="0"/>
              <a:t/>
            </a:r>
            <a:br>
              <a:rPr lang="en-US" dirty="0" smtClean="0"/>
            </a:br>
            <a:r>
              <a:rPr lang="en-US" sz="1800" dirty="0" smtClean="0"/>
              <a:t>Thanks to my family and friends for getting me to this point! I couldn't have done it without your love and support.   </a:t>
            </a:r>
            <a:endParaRPr lang="en-US" sz="1800" dirty="0"/>
          </a:p>
        </p:txBody>
      </p:sp>
    </p:spTree>
  </p:cSld>
  <p:clrMapOvr>
    <a:masterClrMapping/>
  </p:clrMapOvr>
  <p:transition xmlns:p14="http://schemas.microsoft.com/office/powerpoint/2010/main" advClick="0" advTm="7000"/>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9440" y="2876114"/>
            <a:ext cx="7934960" cy="1143000"/>
          </a:xfrm>
        </p:spPr>
        <p:txBody>
          <a:bodyPr>
            <a:noAutofit/>
          </a:bodyPr>
          <a:lstStyle/>
          <a:p>
            <a:r>
              <a:rPr lang="en-US" dirty="0" err="1" smtClean="0"/>
              <a:t>Xue</a:t>
            </a:r>
            <a:r>
              <a:rPr lang="en-US" dirty="0" smtClean="0"/>
              <a:t> Yu </a:t>
            </a:r>
            <a:br>
              <a:rPr lang="en-US" dirty="0" smtClean="0"/>
            </a:br>
            <a:r>
              <a:rPr lang="en-US" i="1" dirty="0" smtClean="0"/>
              <a:t>BA</a:t>
            </a:r>
            <a:r>
              <a:rPr lang="en-US" dirty="0" smtClean="0"/>
              <a:t> </a:t>
            </a:r>
            <a:r>
              <a:rPr lang="en-US" i="1" dirty="0" smtClean="0"/>
              <a:t>Economics</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endParaRPr lang="en-US" sz="2000" i="1" dirty="0"/>
          </a:p>
        </p:txBody>
      </p:sp>
    </p:spTree>
  </p:cSld>
  <p:clrMapOvr>
    <a:masterClrMapping/>
  </p:clrMapOvr>
  <p:transition xmlns:p14="http://schemas.microsoft.com/office/powerpoint/2010/main" advClick="0" advTm="7000"/>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2512"/>
            <a:ext cx="8229600" cy="1143000"/>
          </a:xfrm>
        </p:spPr>
        <p:txBody>
          <a:bodyPr>
            <a:noAutofit/>
          </a:bodyPr>
          <a:lstStyle/>
          <a:p>
            <a:r>
              <a:rPr lang="en-US" dirty="0" err="1" smtClean="0"/>
              <a:t>Ziqi</a:t>
            </a:r>
            <a:r>
              <a:rPr lang="en-US" dirty="0" smtClean="0"/>
              <a:t> </a:t>
            </a:r>
            <a:r>
              <a:rPr lang="en-US" dirty="0" err="1" smtClean="0"/>
              <a:t>Zang</a:t>
            </a:r>
            <a:r>
              <a:rPr lang="en-US" dirty="0" smtClean="0"/>
              <a:t> </a:t>
            </a:r>
            <a:br>
              <a:rPr lang="en-US" dirty="0" smtClean="0"/>
            </a:br>
            <a:r>
              <a:rPr lang="en-US" i="1" dirty="0" smtClean="0"/>
              <a:t>BS</a:t>
            </a:r>
            <a:r>
              <a:rPr lang="en-US" dirty="0" smtClean="0"/>
              <a:t> </a:t>
            </a:r>
            <a:r>
              <a:rPr lang="en-US" i="1" dirty="0" smtClean="0"/>
              <a:t>Economics</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br>
              <a:rPr lang="en-US" dirty="0" smtClean="0"/>
            </a:br>
            <a:r>
              <a:rPr lang="en-US" i="1" dirty="0" smtClean="0"/>
              <a:t>High Distinction</a:t>
            </a:r>
            <a:r>
              <a:rPr lang="en-US" dirty="0" smtClean="0"/>
              <a:t> </a:t>
            </a:r>
            <a:r>
              <a:rPr lang="en-US" i="1" dirty="0" smtClean="0"/>
              <a:t> </a:t>
            </a:r>
            <a:r>
              <a:rPr lang="en-US" dirty="0" smtClean="0"/>
              <a:t> </a:t>
            </a:r>
            <a:r>
              <a:rPr lang="en-US" i="1" dirty="0" smtClean="0"/>
              <a:t> </a:t>
            </a:r>
            <a:r>
              <a:rPr lang="en-US" dirty="0" smtClean="0"/>
              <a:t> </a:t>
            </a:r>
            <a:br>
              <a:rPr lang="en-US" dirty="0" smtClean="0"/>
            </a:br>
            <a:r>
              <a:rPr lang="en-US" dirty="0" smtClean="0"/>
              <a:t/>
            </a:r>
            <a:br>
              <a:rPr lang="en-US" dirty="0" smtClean="0"/>
            </a:br>
            <a:r>
              <a:rPr lang="en-US" sz="1800" dirty="0" smtClean="0"/>
              <a:t>Thanks a million for helping me all the time!   </a:t>
            </a:r>
            <a:endParaRPr lang="en-US" sz="1800" dirty="0"/>
          </a:p>
        </p:txBody>
      </p:sp>
    </p:spTree>
  </p:cSld>
  <p:clrMapOvr>
    <a:masterClrMapping/>
  </p:clrMapOvr>
  <p:transition xmlns:p14="http://schemas.microsoft.com/office/powerpoint/2010/main" advClick="0" advTm="7000"/>
</p:sld>
</file>

<file path=ppt/slides/slide20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pic>
        <p:nvPicPr>
          <p:cNvPr id="183298" name="Picture 3" descr="etiquette_1867"/>
          <p:cNvPicPr>
            <a:picLocks noGrp="1" noChangeAspect="1" noChangeArrowheads="1"/>
          </p:cNvPicPr>
          <p:nvPr>
            <p:ph/>
          </p:nvPr>
        </p:nvPicPr>
        <p:blipFill>
          <a:blip r:embed="rId4"/>
          <a:srcRect/>
          <a:stretch>
            <a:fillRect/>
          </a:stretch>
        </p:blipFill>
        <p:spPr>
          <a:xfrm>
            <a:off x="685800" y="760413"/>
            <a:ext cx="7772400" cy="5183187"/>
          </a:xfrm>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4575" y="2492069"/>
            <a:ext cx="6946698" cy="1508105"/>
          </a:xfrm>
          <a:prstGeom prst="rect">
            <a:avLst/>
          </a:prstGeom>
        </p:spPr>
        <p:txBody>
          <a:bodyPr wrap="square" anchor="t">
            <a:spAutoFit/>
          </a:bodyPr>
          <a:lstStyle/>
          <a:p>
            <a:r>
              <a:rPr lang="en-US" sz="2300" dirty="0" smtClean="0">
                <a:latin typeface="Arial"/>
                <a:cs typeface="Arial"/>
              </a:rPr>
              <a:t>Remember that it is not just about making a living, but making a world worth living in.</a:t>
            </a:r>
          </a:p>
          <a:p>
            <a:pPr algn="r"/>
            <a:r>
              <a:rPr lang="en-US" sz="2300" dirty="0" smtClean="0">
                <a:latin typeface="Arial"/>
                <a:ea typeface="Arial" pitchFamily="-105" charset="0"/>
                <a:cs typeface="Arial"/>
              </a:rPr>
              <a:t>– </a:t>
            </a:r>
            <a:r>
              <a:rPr lang="en-US" sz="2300" dirty="0" smtClean="0">
                <a:latin typeface="Arial"/>
                <a:cs typeface="Arial"/>
              </a:rPr>
              <a:t>Courtney Kuntz</a:t>
            </a:r>
          </a:p>
          <a:p>
            <a:pPr algn="r"/>
            <a:r>
              <a:rPr lang="en-US" sz="2300" i="1" dirty="0" smtClean="0">
                <a:latin typeface="Arial"/>
                <a:ea typeface="Arial" pitchFamily="-105" charset="0"/>
                <a:cs typeface="Arial"/>
              </a:rPr>
              <a:t>‘06 Global Studies</a:t>
            </a:r>
          </a:p>
        </p:txBody>
      </p:sp>
    </p:spTree>
  </p:cSld>
  <p:clrMapOvr>
    <a:masterClrMapping/>
  </p:clrMapOvr>
  <p:transition xmlns:p14="http://schemas.microsoft.com/office/powerpoint/2010/main" advClick="0" advTm="7000"/>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884" y="2040483"/>
            <a:ext cx="6881098" cy="2123658"/>
          </a:xfrm>
          <a:prstGeom prst="rect">
            <a:avLst/>
          </a:prstGeom>
          <a:noFill/>
        </p:spPr>
        <p:txBody>
          <a:bodyPr wrap="square" rtlCol="0">
            <a:spAutoFit/>
          </a:bodyPr>
          <a:lstStyle/>
          <a:p>
            <a:pPr algn="ctr"/>
            <a:r>
              <a:rPr lang="en-US" sz="4400" dirty="0" smtClean="0"/>
              <a:t>Deidra Ann </a:t>
            </a:r>
            <a:r>
              <a:rPr lang="en-US" sz="4400" dirty="0" err="1" smtClean="0"/>
              <a:t>Zaske</a:t>
            </a:r>
            <a:r>
              <a:rPr lang="en-US" sz="4400" dirty="0" smtClean="0"/>
              <a:t> </a:t>
            </a:r>
          </a:p>
          <a:p>
            <a:pPr algn="ctr"/>
            <a:r>
              <a:rPr lang="en-US" sz="4400" i="1" dirty="0" smtClean="0"/>
              <a:t>BA</a:t>
            </a:r>
            <a:r>
              <a:rPr lang="en-US" sz="4400" dirty="0" smtClean="0"/>
              <a:t> </a:t>
            </a:r>
            <a:r>
              <a:rPr lang="en-US" sz="4400" i="1" dirty="0" smtClean="0"/>
              <a:t>Sociology of Law, Criminology, and Deviance</a:t>
            </a:r>
            <a:r>
              <a:rPr lang="en-US" sz="4400" dirty="0" smtClean="0"/>
              <a:t> </a:t>
            </a:r>
            <a:endParaRPr lang="en-US" sz="2000" dirty="0" smtClean="0"/>
          </a:p>
        </p:txBody>
      </p:sp>
    </p:spTree>
  </p:cSld>
  <p:clrMapOvr>
    <a:masterClrMapping/>
  </p:clrMapOvr>
  <p:transition xmlns:p14="http://schemas.microsoft.com/office/powerpoint/2010/main" advClick="0" advTm="7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6831" y="2173662"/>
            <a:ext cx="7430849" cy="3354765"/>
          </a:xfrm>
          <a:prstGeom prst="rect">
            <a:avLst/>
          </a:prstGeom>
          <a:noFill/>
        </p:spPr>
        <p:txBody>
          <a:bodyPr wrap="square" rtlCol="0">
            <a:spAutoFit/>
          </a:bodyPr>
          <a:lstStyle/>
          <a:p>
            <a:pPr algn="ctr"/>
            <a:r>
              <a:rPr lang="en-US" sz="4400" dirty="0" smtClean="0"/>
              <a:t>Benjamin Alexander Clark </a:t>
            </a:r>
          </a:p>
          <a:p>
            <a:pPr algn="ctr"/>
            <a:r>
              <a:rPr lang="en-US" sz="4400" i="1" dirty="0" smtClean="0"/>
              <a:t>BA</a:t>
            </a:r>
            <a:r>
              <a:rPr lang="en-US" sz="4400" dirty="0" smtClean="0"/>
              <a:t> </a:t>
            </a:r>
            <a:r>
              <a:rPr lang="en-US" sz="4400" i="1" dirty="0" smtClean="0"/>
              <a:t>Economics</a:t>
            </a:r>
            <a:r>
              <a:rPr lang="en-US" sz="4400" dirty="0" smtClean="0"/>
              <a:t> </a:t>
            </a:r>
            <a:endParaRPr lang="en-US" sz="4400" dirty="0" smtClean="0"/>
          </a:p>
          <a:p>
            <a:pPr algn="ctr"/>
            <a:r>
              <a:rPr lang="en-US" sz="4400" i="1" dirty="0" smtClean="0"/>
              <a:t>Distinction</a:t>
            </a:r>
            <a:endParaRPr lang="en-US" sz="4400" i="1" dirty="0" smtClean="0"/>
          </a:p>
          <a:p>
            <a:pPr algn="ctr"/>
            <a:endParaRPr lang="en-US" sz="4400" dirty="0" smtClean="0"/>
          </a:p>
          <a:p>
            <a:pPr algn="ctr"/>
            <a:r>
              <a:rPr lang="en-US" dirty="0" smtClean="0"/>
              <a:t>Thanks </a:t>
            </a:r>
            <a:r>
              <a:rPr lang="en-US" dirty="0" smtClean="0"/>
              <a:t>for all of the support over the years, Mom and Dad! Best of luck to the rest of the graduating class! </a:t>
            </a:r>
            <a:endParaRPr lang="en-US" dirty="0"/>
          </a:p>
        </p:txBody>
      </p:sp>
    </p:spTree>
  </p:cSld>
  <p:clrMapOvr>
    <a:masterClrMapping/>
  </p:clrMapOvr>
  <p:transition xmlns:p14="http://schemas.microsoft.com/office/powerpoint/2010/main" advClick="0" advTm="7000"/>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0996" y="2310992"/>
            <a:ext cx="8152989" cy="2400657"/>
          </a:xfrm>
          <a:prstGeom prst="rect">
            <a:avLst/>
          </a:prstGeom>
        </p:spPr>
        <p:txBody>
          <a:bodyPr wrap="square" anchor="t">
            <a:spAutoFit/>
          </a:bodyPr>
          <a:lstStyle/>
          <a:p>
            <a:pPr algn="ctr"/>
            <a:r>
              <a:rPr lang="en-US" sz="4400" dirty="0" err="1" smtClean="0"/>
              <a:t>Shanqi</a:t>
            </a:r>
            <a:r>
              <a:rPr lang="en-US" sz="4400" dirty="0" smtClean="0"/>
              <a:t> Zhan </a:t>
            </a:r>
          </a:p>
          <a:p>
            <a:pPr algn="ctr"/>
            <a:r>
              <a:rPr lang="en-US" sz="4400" i="1" dirty="0" smtClean="0"/>
              <a:t>BS</a:t>
            </a:r>
            <a:r>
              <a:rPr lang="en-US" sz="4400" dirty="0" smtClean="0"/>
              <a:t> </a:t>
            </a:r>
            <a:r>
              <a:rPr lang="en-US" sz="4400" i="1" dirty="0" smtClean="0"/>
              <a:t>Economics</a:t>
            </a:r>
            <a:r>
              <a:rPr lang="en-US" sz="4400" dirty="0" smtClean="0"/>
              <a:t> </a:t>
            </a:r>
          </a:p>
          <a:p>
            <a:pPr algn="ctr"/>
            <a:endParaRPr lang="en-US" sz="4400" dirty="0" smtClean="0"/>
          </a:p>
          <a:p>
            <a:pPr algn="ctr"/>
            <a:r>
              <a:rPr lang="en-US" dirty="0" smtClean="0"/>
              <a:t>Congratulations to the class of 13! We did it! </a:t>
            </a:r>
            <a:r>
              <a:rPr lang="en-US" i="1" dirty="0" smtClean="0"/>
              <a:t>  </a:t>
            </a:r>
            <a:endParaRPr lang="en-US" dirty="0" smtClean="0"/>
          </a:p>
        </p:txBody>
      </p:sp>
    </p:spTree>
  </p:cSld>
  <p:clrMapOvr>
    <a:masterClrMapping/>
  </p:clrMapOvr>
  <p:transition xmlns:p14="http://schemas.microsoft.com/office/powerpoint/2010/main" advClick="0" advTm="7000"/>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4566" y="2804944"/>
            <a:ext cx="7345657" cy="1446550"/>
          </a:xfrm>
          <a:prstGeom prst="rect">
            <a:avLst/>
          </a:prstGeom>
        </p:spPr>
        <p:txBody>
          <a:bodyPr wrap="square" anchor="t">
            <a:spAutoFit/>
          </a:bodyPr>
          <a:lstStyle/>
          <a:p>
            <a:pPr algn="ctr"/>
            <a:r>
              <a:rPr lang="en-US" sz="4400" dirty="0" err="1" smtClean="0"/>
              <a:t>Yimeng</a:t>
            </a:r>
            <a:r>
              <a:rPr lang="en-US" sz="4400" dirty="0" smtClean="0"/>
              <a:t> Zhang </a:t>
            </a:r>
          </a:p>
          <a:p>
            <a:pPr algn="ctr"/>
            <a:r>
              <a:rPr lang="en-US" sz="4400" i="1" dirty="0" smtClean="0"/>
              <a:t>BA</a:t>
            </a:r>
            <a:r>
              <a:rPr lang="en-US" sz="4400" dirty="0" smtClean="0"/>
              <a:t> </a:t>
            </a:r>
            <a:r>
              <a:rPr lang="en-US" sz="4400" i="1" dirty="0" smtClean="0"/>
              <a:t>Economics</a:t>
            </a:r>
            <a:r>
              <a:rPr lang="en-US" sz="4400" dirty="0" smtClean="0"/>
              <a:t>  </a:t>
            </a:r>
            <a:endParaRPr lang="en-US" sz="2000" i="1" dirty="0" smtClean="0">
              <a:latin typeface="Arial"/>
              <a:ea typeface="Arial" pitchFamily="-105" charset="0"/>
              <a:cs typeface="Arial"/>
            </a:endParaRPr>
          </a:p>
        </p:txBody>
      </p:sp>
    </p:spTree>
  </p:cSld>
  <p:clrMapOvr>
    <a:masterClrMapping/>
  </p:clrMapOvr>
  <p:transition xmlns:p14="http://schemas.microsoft.com/office/powerpoint/2010/main" advClick="0" advTm="7000"/>
</p:sld>
</file>

<file path=ppt/slides/slide2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0"/>
          </a:blip>
          <a:srcRect/>
          <a:stretch>
            <a:fillRect/>
          </a:stretch>
        </a:blipFill>
        <a:effectLst/>
      </p:bgPr>
    </p:bg>
    <p:spTree>
      <p:nvGrpSpPr>
        <p:cNvPr id="1" name=""/>
        <p:cNvGrpSpPr/>
        <p:nvPr/>
      </p:nvGrpSpPr>
      <p:grpSpPr>
        <a:xfrm>
          <a:off x="0" y="0"/>
          <a:ext cx="0" cy="0"/>
          <a:chOff x="0" y="0"/>
          <a:chExt cx="0" cy="0"/>
        </a:xfrm>
      </p:grpSpPr>
      <p:pic>
        <p:nvPicPr>
          <p:cNvPr id="2" name="Picture 1" descr="080.JPG"/>
          <p:cNvPicPr>
            <a:picLocks noChangeAspect="1"/>
          </p:cNvPicPr>
          <p:nvPr/>
        </p:nvPicPr>
        <p:blipFill>
          <a:blip r:embed="rId3"/>
          <a:stretch>
            <a:fillRect/>
          </a:stretch>
        </p:blipFill>
        <p:spPr>
          <a:xfrm>
            <a:off x="676656" y="832104"/>
            <a:ext cx="7790689" cy="5193792"/>
          </a:xfrm>
          <a:prstGeom prst="rect">
            <a:avLst/>
          </a:prstGeom>
        </p:spPr>
      </p:pic>
    </p:spTree>
  </p:cSld>
  <p:clrMapOvr>
    <a:masterClrMapping/>
  </p:clrMapOvr>
  <p:transition xmlns:p14="http://schemas.microsoft.com/office/powerpoint/2010/main" advClick="0" advTm="3000"/>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25603" name="Picture 4" descr="060905_8739"/>
          <p:cNvPicPr>
            <a:picLocks noChangeAspect="1" noChangeArrowheads="1"/>
          </p:cNvPicPr>
          <p:nvPr/>
        </p:nvPicPr>
        <p:blipFill>
          <a:blip r:embed="rId4"/>
          <a:srcRect/>
          <a:stretch>
            <a:fillRect/>
          </a:stretch>
        </p:blipFill>
        <p:spPr bwMode="auto">
          <a:xfrm>
            <a:off x="1119188" y="762000"/>
            <a:ext cx="6921500" cy="5191125"/>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730199"/>
            <a:ext cx="7158368" cy="1508105"/>
          </a:xfrm>
          <a:prstGeom prst="rect">
            <a:avLst/>
          </a:prstGeom>
        </p:spPr>
        <p:txBody>
          <a:bodyPr wrap="square">
            <a:spAutoFit/>
          </a:bodyPr>
          <a:lstStyle/>
          <a:p>
            <a:r>
              <a:rPr lang="en-US" sz="2300" dirty="0" smtClean="0">
                <a:latin typeface="Ariel"/>
                <a:cs typeface="Ariel"/>
              </a:rPr>
              <a:t>Be sure to find something you love to do...life is too precious not to have joy everyday!</a:t>
            </a:r>
          </a:p>
          <a:p>
            <a:pPr algn="r"/>
            <a:r>
              <a:rPr lang="en-US" sz="2300" dirty="0" smtClean="0">
                <a:latin typeface="Arial" pitchFamily="-105" charset="0"/>
                <a:ea typeface="Arial" pitchFamily="-105" charset="0"/>
                <a:cs typeface="Arial" pitchFamily="-105" charset="0"/>
              </a:rPr>
              <a:t>– </a:t>
            </a:r>
            <a:r>
              <a:rPr lang="en-US" sz="2300" dirty="0" smtClean="0">
                <a:latin typeface="Ariel"/>
                <a:cs typeface="Ariel"/>
              </a:rPr>
              <a:t>Ann </a:t>
            </a:r>
            <a:r>
              <a:rPr lang="en-US" sz="2300" dirty="0" err="1" smtClean="0">
                <a:latin typeface="Ariel"/>
                <a:cs typeface="Ariel"/>
              </a:rPr>
              <a:t>Konkel</a:t>
            </a:r>
            <a:r>
              <a:rPr lang="en-US" sz="2300" dirty="0" smtClean="0">
                <a:latin typeface="Ariel"/>
                <a:cs typeface="Ariel"/>
              </a:rPr>
              <a:t> Axon </a:t>
            </a:r>
            <a:br>
              <a:rPr lang="en-US" sz="2300" dirty="0" smtClean="0">
                <a:latin typeface="Ariel"/>
                <a:cs typeface="Ariel"/>
              </a:rPr>
            </a:br>
            <a:r>
              <a:rPr lang="en-US" sz="2300" i="1" dirty="0" smtClean="0">
                <a:latin typeface="Ariel"/>
                <a:cs typeface="Ariel"/>
              </a:rPr>
              <a:t> '78 Speech Communication</a:t>
            </a:r>
            <a:endParaRPr lang="en-US" sz="23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7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0025" y="2269517"/>
            <a:ext cx="7340200" cy="2677656"/>
          </a:xfrm>
          <a:prstGeom prst="rect">
            <a:avLst/>
          </a:prstGeom>
          <a:noFill/>
        </p:spPr>
        <p:txBody>
          <a:bodyPr wrap="square" rtlCol="0">
            <a:spAutoFit/>
          </a:bodyPr>
          <a:lstStyle/>
          <a:p>
            <a:pPr algn="ctr"/>
            <a:r>
              <a:rPr lang="en-US" sz="4400" dirty="0" smtClean="0"/>
              <a:t>Melissa Collins-</a:t>
            </a:r>
            <a:r>
              <a:rPr lang="en-US" sz="4400" dirty="0" err="1" smtClean="0"/>
              <a:t>Rutter</a:t>
            </a:r>
            <a:r>
              <a:rPr lang="en-US" sz="4400" dirty="0" smtClean="0"/>
              <a:t> </a:t>
            </a:r>
          </a:p>
          <a:p>
            <a:pPr algn="ctr"/>
            <a:r>
              <a:rPr lang="en-US" sz="4400" i="1" dirty="0" smtClean="0"/>
              <a:t>BA</a:t>
            </a:r>
            <a:r>
              <a:rPr lang="en-US" sz="4400" dirty="0" smtClean="0"/>
              <a:t> </a:t>
            </a:r>
            <a:r>
              <a:rPr lang="en-US" sz="4400" i="1" dirty="0" smtClean="0"/>
              <a:t>Global Studies</a:t>
            </a:r>
            <a:r>
              <a:rPr lang="en-US" sz="4400" dirty="0" smtClean="0"/>
              <a:t>    </a:t>
            </a:r>
          </a:p>
          <a:p>
            <a:pPr algn="ctr"/>
            <a:r>
              <a:rPr lang="en-US" sz="4400" dirty="0" smtClean="0"/>
              <a:t>       </a:t>
            </a:r>
            <a:r>
              <a:rPr lang="en-US" sz="4400" i="1" dirty="0" smtClean="0"/>
              <a:t> </a:t>
            </a:r>
            <a:r>
              <a:rPr lang="en-US" sz="4400" dirty="0" smtClean="0"/>
              <a:t>   </a:t>
            </a:r>
          </a:p>
          <a:p>
            <a:pPr algn="ctr"/>
            <a:r>
              <a:rPr lang="en-US" dirty="0" smtClean="0"/>
              <a:t>HUGE thanks to my husband Chad for supporting me through school and not letting our daily lives collapse. The long haul is over! Love you!   </a:t>
            </a:r>
            <a:endParaRPr lang="en-US" dirty="0">
              <a:latin typeface="+mj-lt"/>
            </a:endParaRPr>
          </a:p>
        </p:txBody>
      </p:sp>
    </p:spTree>
  </p:cSld>
  <p:clrMapOvr>
    <a:masterClrMapping/>
  </p:clrMapOvr>
  <p:transition xmlns:p14="http://schemas.microsoft.com/office/powerpoint/2010/main" advClick="0" advTm="7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49530" y="2998260"/>
            <a:ext cx="7609806" cy="1143000"/>
          </a:xfrm>
        </p:spPr>
        <p:txBody>
          <a:bodyPr>
            <a:noAutofit/>
          </a:bodyPr>
          <a:lstStyle/>
          <a:p>
            <a:r>
              <a:rPr lang="en-US" dirty="0" smtClean="0"/>
              <a:t>Justin </a:t>
            </a:r>
            <a:r>
              <a:rPr lang="en-US" dirty="0" err="1" smtClean="0"/>
              <a:t>Cookle</a:t>
            </a:r>
            <a:r>
              <a:rPr lang="en-US" dirty="0" smtClean="0"/>
              <a:t> </a:t>
            </a:r>
            <a:br>
              <a:rPr lang="en-US" dirty="0" smtClean="0"/>
            </a:br>
            <a:r>
              <a:rPr lang="en-US" i="1" dirty="0" smtClean="0"/>
              <a:t>BA</a:t>
            </a:r>
            <a:r>
              <a:rPr lang="en-US" dirty="0" smtClean="0"/>
              <a:t> </a:t>
            </a:r>
            <a:r>
              <a:rPr lang="en-US" i="1" dirty="0" smtClean="0"/>
              <a:t>Anthropology</a:t>
            </a:r>
            <a:r>
              <a:rPr lang="en-US" dirty="0" smtClean="0"/>
              <a:t>           </a:t>
            </a:r>
            <a:r>
              <a:rPr lang="en-US" i="1" dirty="0" smtClean="0"/>
              <a:t> </a:t>
            </a:r>
            <a:r>
              <a:rPr lang="en-US" dirty="0" smtClean="0"/>
              <a:t>       </a:t>
            </a:r>
            <a:endParaRPr lang="en-US" sz="2000" dirty="0"/>
          </a:p>
        </p:txBody>
      </p:sp>
    </p:spTree>
  </p:cSld>
  <p:clrMapOvr>
    <a:masterClrMapping/>
  </p:clrMapOvr>
  <p:transition xmlns:p14="http://schemas.microsoft.com/office/powerpoint/2010/main" advClick="0" advTm="7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10869"/>
            <a:ext cx="8229600" cy="1143000"/>
          </a:xfrm>
        </p:spPr>
        <p:txBody>
          <a:bodyPr>
            <a:noAutofit/>
          </a:bodyPr>
          <a:lstStyle/>
          <a:p>
            <a:r>
              <a:rPr lang="en-US" dirty="0" err="1" smtClean="0"/>
              <a:t>Xiaomeng</a:t>
            </a:r>
            <a:r>
              <a:rPr lang="en-US" dirty="0" smtClean="0"/>
              <a:t> Cui </a:t>
            </a:r>
            <a:br>
              <a:rPr lang="en-US" dirty="0" smtClean="0"/>
            </a:br>
            <a:r>
              <a:rPr lang="en-US" i="1" dirty="0" smtClean="0"/>
              <a:t>BS</a:t>
            </a:r>
            <a:r>
              <a:rPr lang="en-US" dirty="0" smtClean="0"/>
              <a:t> </a:t>
            </a:r>
            <a:r>
              <a:rPr lang="en-US" i="1" dirty="0" smtClean="0"/>
              <a:t>Economics</a:t>
            </a:r>
            <a:r>
              <a:rPr lang="en-US" dirty="0" smtClean="0"/>
              <a:t>           </a:t>
            </a:r>
            <a:r>
              <a:rPr lang="en-US" i="1" dirty="0" smtClean="0"/>
              <a:t> </a:t>
            </a:r>
            <a:r>
              <a:rPr lang="en-US" dirty="0" smtClean="0"/>
              <a:t>       </a:t>
            </a:r>
            <a:endParaRPr lang="en-US" dirty="0"/>
          </a:p>
        </p:txBody>
      </p:sp>
    </p:spTree>
  </p:cSld>
  <p:clrMapOvr>
    <a:masterClrMapping/>
  </p:clrMapOvr>
  <p:transition xmlns:p14="http://schemas.microsoft.com/office/powerpoint/2010/main" advClick="0" advTm="7000"/>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28675" name="Picture 4" descr="060216_0165"/>
          <p:cNvPicPr>
            <a:picLocks noChangeAspect="1" noChangeArrowheads="1"/>
          </p:cNvPicPr>
          <p:nvPr/>
        </p:nvPicPr>
        <p:blipFill>
          <a:blip r:embed="rId4"/>
          <a:srcRect/>
          <a:stretch>
            <a:fillRect/>
          </a:stretch>
        </p:blipFill>
        <p:spPr bwMode="auto">
          <a:xfrm>
            <a:off x="685800" y="762000"/>
            <a:ext cx="7772400" cy="520065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84168"/>
            <a:ext cx="7158368" cy="2862322"/>
          </a:xfrm>
          <a:prstGeom prst="rect">
            <a:avLst/>
          </a:prstGeom>
        </p:spPr>
        <p:txBody>
          <a:bodyPr wrap="square">
            <a:spAutoFit/>
          </a:bodyPr>
          <a:lstStyle/>
          <a:p>
            <a:r>
              <a:rPr lang="en-US" sz="2000" dirty="0" smtClean="0">
                <a:latin typeface="Ariel"/>
                <a:cs typeface="Ariel"/>
              </a:rPr>
              <a:t>Congratulations on your perseverance and success! The world seems more challenging now than ever, but the truth is, it's always challenging when you first emerge on the scene, degree in hand. Remember, what you choose to do first may not be where you will ultimately "last", but it will shape each subsequent decision you make, so embrace each challenge and work hard.</a:t>
            </a:r>
          </a:p>
          <a:p>
            <a:pPr algn="r"/>
            <a:r>
              <a:rPr lang="en-US" sz="2000" dirty="0" smtClean="0">
                <a:latin typeface="Arial" pitchFamily="-105" charset="0"/>
                <a:ea typeface="Arial" pitchFamily="-105" charset="0"/>
                <a:cs typeface="Arial" pitchFamily="-105" charset="0"/>
              </a:rPr>
              <a:t>– </a:t>
            </a:r>
            <a:r>
              <a:rPr lang="en-US" sz="2000" dirty="0" smtClean="0">
                <a:latin typeface="Ariel"/>
                <a:cs typeface="Ariel"/>
              </a:rPr>
              <a:t>Dan Williams </a:t>
            </a:r>
            <a:br>
              <a:rPr lang="en-US" sz="2000" dirty="0" smtClean="0">
                <a:latin typeface="Ariel"/>
                <a:cs typeface="Ariel"/>
              </a:rPr>
            </a:br>
            <a:r>
              <a:rPr lang="en-US" sz="2000" i="1" dirty="0" smtClean="0">
                <a:latin typeface="Ariel"/>
                <a:cs typeface="Ariel"/>
              </a:rPr>
              <a:t>‘84 Speech and Mass Communication</a:t>
            </a:r>
            <a:endParaRPr lang="en-US" sz="20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7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72557" y="2975699"/>
            <a:ext cx="7947681" cy="1143000"/>
          </a:xfrm>
        </p:spPr>
        <p:txBody>
          <a:bodyPr>
            <a:noAutofit/>
          </a:bodyPr>
          <a:lstStyle/>
          <a:p>
            <a:r>
              <a:rPr lang="en-US" dirty="0" smtClean="0"/>
              <a:t>Kathryn </a:t>
            </a:r>
            <a:r>
              <a:rPr lang="en-US" dirty="0" err="1" smtClean="0"/>
              <a:t>Culhane</a:t>
            </a:r>
            <a:r>
              <a:rPr lang="en-US" dirty="0" smtClean="0"/>
              <a:t> </a:t>
            </a:r>
            <a:br>
              <a:rPr lang="en-US" dirty="0" smtClean="0"/>
            </a:br>
            <a:r>
              <a:rPr lang="en-US" i="1" dirty="0" smtClean="0"/>
              <a:t>BA</a:t>
            </a:r>
            <a:r>
              <a:rPr lang="en-US" dirty="0" smtClean="0"/>
              <a:t> </a:t>
            </a:r>
            <a:r>
              <a:rPr lang="en-US" i="1" dirty="0" smtClean="0"/>
              <a:t>Global Studies</a:t>
            </a:r>
            <a:br>
              <a:rPr lang="en-US" i="1" dirty="0" smtClean="0"/>
            </a:br>
            <a:r>
              <a:rPr lang="en-US" i="1" dirty="0" smtClean="0"/>
              <a:t>BA</a:t>
            </a:r>
            <a:r>
              <a:rPr lang="en-US" dirty="0" smtClean="0"/>
              <a:t> </a:t>
            </a:r>
            <a:r>
              <a:rPr lang="en-US" i="1" dirty="0" smtClean="0"/>
              <a:t>Political Science </a:t>
            </a:r>
            <a:br>
              <a:rPr lang="en-US" i="1" dirty="0" smtClean="0"/>
            </a:br>
            <a:r>
              <a:rPr lang="en-US" i="1" dirty="0" smtClean="0"/>
              <a:t/>
            </a:r>
            <a:br>
              <a:rPr lang="en-US" i="1" dirty="0" smtClean="0"/>
            </a:br>
            <a:r>
              <a:rPr lang="en-US" sz="1800" dirty="0" smtClean="0"/>
              <a:t>Class of '13, we did it! Thank you Mom and Dad for your constant support! </a:t>
            </a:r>
            <a:endParaRPr lang="en-US" sz="1800" dirty="0"/>
          </a:p>
        </p:txBody>
      </p:sp>
    </p:spTree>
  </p:cSld>
  <p:clrMapOvr>
    <a:masterClrMapping/>
  </p:clrMapOvr>
  <p:transition xmlns:p14="http://schemas.microsoft.com/office/powerpoint/2010/main" advClick="0" advTm="7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1728" y="2421032"/>
            <a:ext cx="6340545" cy="2015936"/>
          </a:xfrm>
          <a:prstGeom prst="rect">
            <a:avLst/>
          </a:prstGeom>
        </p:spPr>
        <p:txBody>
          <a:bodyPr wrap="square">
            <a:spAutoFit/>
          </a:bodyPr>
          <a:lstStyle/>
          <a:p>
            <a:r>
              <a:rPr lang="en-US" sz="2500" dirty="0" smtClean="0">
                <a:latin typeface="Arial"/>
                <a:cs typeface="Arial"/>
              </a:rPr>
              <a:t>We live on the strength of what we left behind. Wisdom is the art of knowing what to ignore.</a:t>
            </a:r>
          </a:p>
          <a:p>
            <a:pPr lvl="1" algn="r">
              <a:buFont typeface="Arial" pitchFamily="-105" charset="0"/>
              <a:buNone/>
            </a:pPr>
            <a:r>
              <a:rPr lang="en-US" sz="2500" dirty="0" smtClean="0">
                <a:latin typeface="Arial"/>
                <a:ea typeface="Arial" pitchFamily="-105" charset="0"/>
                <a:cs typeface="Arial"/>
              </a:rPr>
              <a:t>– </a:t>
            </a:r>
            <a:r>
              <a:rPr lang="en-US" sz="2500" dirty="0" smtClean="0">
                <a:latin typeface="Arial"/>
                <a:cs typeface="Arial"/>
              </a:rPr>
              <a:t>Arthur F. </a:t>
            </a:r>
            <a:r>
              <a:rPr lang="en-US" sz="2500" dirty="0" err="1" smtClean="0">
                <a:latin typeface="Arial"/>
                <a:cs typeface="Arial"/>
              </a:rPr>
              <a:t>Leuders</a:t>
            </a:r>
            <a:r>
              <a:rPr lang="en-US" sz="2500" dirty="0" smtClean="0">
                <a:latin typeface="Arial"/>
                <a:cs typeface="Arial"/>
              </a:rPr>
              <a:t/>
            </a:r>
            <a:br>
              <a:rPr lang="en-US" sz="2500" dirty="0" smtClean="0">
                <a:latin typeface="Arial"/>
                <a:cs typeface="Arial"/>
              </a:rPr>
            </a:br>
            <a:r>
              <a:rPr lang="en-US" sz="2500" i="1" dirty="0" smtClean="0">
                <a:latin typeface="Arial"/>
                <a:cs typeface="Arial"/>
              </a:rPr>
              <a:t>’71 Humanities</a:t>
            </a:r>
            <a:endParaRPr lang="en-US" sz="2500" i="1" dirty="0" smtClean="0">
              <a:latin typeface="Arial"/>
              <a:ea typeface="Arial" pitchFamily="-105" charset="0"/>
              <a:cs typeface="Arial"/>
            </a:endParaRPr>
          </a:p>
        </p:txBody>
      </p:sp>
    </p:spTree>
  </p:cSld>
  <p:clrMapOvr>
    <a:masterClrMapping/>
  </p:clrMapOvr>
  <p:transition xmlns:p14="http://schemas.microsoft.com/office/powerpoint/2010/main" advClick="0" advTm="700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08671"/>
            <a:ext cx="8229600" cy="1143000"/>
          </a:xfrm>
        </p:spPr>
        <p:txBody>
          <a:bodyPr>
            <a:noAutofit/>
          </a:bodyPr>
          <a:lstStyle/>
          <a:p>
            <a:r>
              <a:rPr lang="en-US" dirty="0" smtClean="0"/>
              <a:t>Joshua </a:t>
            </a:r>
            <a:r>
              <a:rPr lang="en-US" dirty="0" err="1" smtClean="0"/>
              <a:t>Tague</a:t>
            </a:r>
            <a:r>
              <a:rPr lang="en-US" dirty="0" smtClean="0"/>
              <a:t> </a:t>
            </a:r>
            <a:r>
              <a:rPr lang="en-US" dirty="0" err="1" smtClean="0"/>
              <a:t>Damberg</a:t>
            </a:r>
            <a:r>
              <a:rPr lang="en-US" dirty="0" smtClean="0"/>
              <a:t> </a:t>
            </a:r>
            <a:br>
              <a:rPr lang="en-US" dirty="0" smtClean="0"/>
            </a:br>
            <a:r>
              <a:rPr lang="en-US" i="1" dirty="0" smtClean="0"/>
              <a:t>BA</a:t>
            </a:r>
            <a:r>
              <a:rPr lang="en-US" dirty="0" smtClean="0"/>
              <a:t> </a:t>
            </a:r>
            <a:r>
              <a:rPr lang="en-US" i="1" dirty="0" smtClean="0"/>
              <a:t>Political Science</a:t>
            </a:r>
            <a:r>
              <a:rPr lang="en-US" dirty="0" smtClean="0"/>
              <a:t> </a:t>
            </a:r>
            <a:br>
              <a:rPr lang="en-US" dirty="0" smtClean="0"/>
            </a:br>
            <a:r>
              <a:rPr lang="en-US" dirty="0" smtClean="0"/>
              <a:t/>
            </a:r>
            <a:br>
              <a:rPr lang="en-US" dirty="0" smtClean="0"/>
            </a:br>
            <a:r>
              <a:rPr lang="en-US" sz="1800" dirty="0" smtClean="0"/>
              <a:t>Congrats to all! Revel in current successes &amp; prepare for future endeavors... Special thanks to those that shared in and supported mine! -JD </a:t>
            </a:r>
            <a:endParaRPr lang="en-US" sz="1800" dirty="0"/>
          </a:p>
        </p:txBody>
      </p:sp>
    </p:spTree>
  </p:cSld>
  <p:clrMapOvr>
    <a:masterClrMapping/>
  </p:clrMapOvr>
  <p:transition xmlns:p14="http://schemas.microsoft.com/office/powerpoint/2010/main" advClick="0" advTm="7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1360" y="2403985"/>
            <a:ext cx="7609840" cy="2400657"/>
          </a:xfrm>
          <a:prstGeom prst="rect">
            <a:avLst/>
          </a:prstGeom>
          <a:noFill/>
        </p:spPr>
        <p:txBody>
          <a:bodyPr wrap="square" rtlCol="0">
            <a:spAutoFit/>
          </a:bodyPr>
          <a:lstStyle/>
          <a:p>
            <a:pPr algn="ctr"/>
            <a:r>
              <a:rPr lang="en-US" sz="4400" dirty="0" err="1" smtClean="0"/>
              <a:t>Olusogo</a:t>
            </a:r>
            <a:r>
              <a:rPr lang="en-US" sz="4400" dirty="0" smtClean="0"/>
              <a:t> Joe </a:t>
            </a:r>
            <a:r>
              <a:rPr lang="en-US" sz="4400" dirty="0" err="1" smtClean="0"/>
              <a:t>Daramola</a:t>
            </a:r>
            <a:r>
              <a:rPr lang="en-US" sz="4400" dirty="0" smtClean="0"/>
              <a:t> </a:t>
            </a:r>
          </a:p>
          <a:p>
            <a:pPr algn="ctr"/>
            <a:r>
              <a:rPr lang="en-US" sz="4400" i="1" dirty="0" smtClean="0"/>
              <a:t>BA</a:t>
            </a:r>
            <a:r>
              <a:rPr lang="en-US" sz="4400" dirty="0" smtClean="0"/>
              <a:t> </a:t>
            </a:r>
            <a:r>
              <a:rPr lang="en-US" sz="4400" i="1" dirty="0" smtClean="0"/>
              <a:t>Sociology</a:t>
            </a:r>
            <a:r>
              <a:rPr lang="en-US" sz="4400" dirty="0" smtClean="0"/>
              <a:t> </a:t>
            </a:r>
          </a:p>
          <a:p>
            <a:pPr algn="ctr"/>
            <a:r>
              <a:rPr lang="en-US" sz="4400" dirty="0" smtClean="0"/>
              <a:t> </a:t>
            </a:r>
            <a:endParaRPr lang="en-US" dirty="0" smtClean="0"/>
          </a:p>
          <a:p>
            <a:pPr algn="ctr"/>
            <a:r>
              <a:rPr lang="en-US" dirty="0" smtClean="0"/>
              <a:t>I can do all things through Christ which strengthen me. Thank you Jesus</a:t>
            </a:r>
            <a:r>
              <a:rPr lang="en-US" dirty="0" smtClean="0"/>
              <a:t>.</a:t>
            </a:r>
            <a:endParaRPr lang="en-US" dirty="0"/>
          </a:p>
        </p:txBody>
      </p:sp>
    </p:spTree>
  </p:cSld>
  <p:clrMapOvr>
    <a:masterClrMapping/>
  </p:clrMapOvr>
  <p:transition xmlns:p14="http://schemas.microsoft.com/office/powerpoint/2010/main" advClick="0" advTm="7000"/>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34818"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34819" name="Picture 4" descr="060708_6969"/>
          <p:cNvPicPr>
            <a:picLocks noChangeAspect="1" noChangeArrowheads="1"/>
          </p:cNvPicPr>
          <p:nvPr/>
        </p:nvPicPr>
        <p:blipFill>
          <a:blip r:embed="rId4"/>
          <a:srcRect/>
          <a:stretch>
            <a:fillRect/>
          </a:stretch>
        </p:blipFill>
        <p:spPr bwMode="auto">
          <a:xfrm>
            <a:off x="685800" y="1295400"/>
            <a:ext cx="7772400" cy="413385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84168"/>
            <a:ext cx="7158368" cy="1862048"/>
          </a:xfrm>
          <a:prstGeom prst="rect">
            <a:avLst/>
          </a:prstGeom>
        </p:spPr>
        <p:txBody>
          <a:bodyPr wrap="square">
            <a:spAutoFit/>
          </a:bodyPr>
          <a:lstStyle/>
          <a:p>
            <a:r>
              <a:rPr lang="en-US" sz="2300" dirty="0" smtClean="0">
                <a:latin typeface="Ariel"/>
                <a:cs typeface="Ariel"/>
              </a:rPr>
              <a:t>Congratulations seniors! My hope is that you won't be afraid to get your hands dirty and follow your heart, because this is where the adventure really starts! </a:t>
            </a:r>
          </a:p>
          <a:p>
            <a:pPr algn="r"/>
            <a:r>
              <a:rPr lang="en-US" sz="2300" dirty="0" smtClean="0">
                <a:latin typeface="Arial" pitchFamily="-105" charset="0"/>
                <a:ea typeface="Arial" pitchFamily="-105" charset="0"/>
                <a:cs typeface="Arial" pitchFamily="-105" charset="0"/>
              </a:rPr>
              <a:t>– </a:t>
            </a:r>
            <a:r>
              <a:rPr lang="en-US" sz="2300" dirty="0" smtClean="0">
                <a:latin typeface="Ariel"/>
                <a:cs typeface="Ariel"/>
              </a:rPr>
              <a:t>Carolina </a:t>
            </a:r>
            <a:br>
              <a:rPr lang="en-US" sz="2300" dirty="0" smtClean="0">
                <a:latin typeface="Ariel"/>
                <a:cs typeface="Ariel"/>
              </a:rPr>
            </a:br>
            <a:r>
              <a:rPr lang="en-US" sz="2300" i="1" dirty="0" smtClean="0">
                <a:latin typeface="Ariel"/>
                <a:cs typeface="Ariel"/>
              </a:rPr>
              <a:t> '08 Spanish Studies</a:t>
            </a:r>
            <a:endParaRPr lang="en-US" sz="23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7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8046" y="2046374"/>
            <a:ext cx="8213594" cy="2800767"/>
          </a:xfrm>
          <a:prstGeom prst="rect">
            <a:avLst/>
          </a:prstGeom>
          <a:noFill/>
        </p:spPr>
        <p:txBody>
          <a:bodyPr wrap="square" rtlCol="0">
            <a:spAutoFit/>
          </a:bodyPr>
          <a:lstStyle/>
          <a:p>
            <a:pPr algn="ctr"/>
            <a:r>
              <a:rPr lang="en-US" sz="4400" dirty="0" smtClean="0"/>
              <a:t>Molly P. Davy </a:t>
            </a:r>
          </a:p>
          <a:p>
            <a:pPr algn="ctr"/>
            <a:r>
              <a:rPr lang="en-US" sz="4400" i="1" dirty="0" smtClean="0"/>
              <a:t>BA</a:t>
            </a:r>
            <a:r>
              <a:rPr lang="en-US" sz="4400" dirty="0" smtClean="0"/>
              <a:t> </a:t>
            </a:r>
            <a:r>
              <a:rPr lang="en-US" sz="4400" i="1" dirty="0" smtClean="0"/>
              <a:t>Sociology of Law, Criminology, and Deviance</a:t>
            </a:r>
            <a:r>
              <a:rPr lang="en-US" sz="4400" dirty="0" smtClean="0"/>
              <a:t>       </a:t>
            </a:r>
          </a:p>
          <a:p>
            <a:pPr algn="ctr"/>
            <a:r>
              <a:rPr lang="en-US" sz="4400" i="1" dirty="0" smtClean="0"/>
              <a:t>Distinction  </a:t>
            </a:r>
            <a:r>
              <a:rPr lang="en-US" sz="4400" dirty="0" smtClean="0"/>
              <a:t>     </a:t>
            </a:r>
            <a:endParaRPr lang="en-US" sz="2000" dirty="0" smtClean="0">
              <a:latin typeface="+mj-lt"/>
            </a:endParaRPr>
          </a:p>
        </p:txBody>
      </p:sp>
    </p:spTree>
  </p:cSld>
  <p:clrMapOvr>
    <a:masterClrMapping/>
  </p:clrMapOvr>
  <p:transition xmlns:p14="http://schemas.microsoft.com/office/powerpoint/2010/main" advClick="0" advTm="7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49749"/>
            <a:ext cx="8229600" cy="1143000"/>
          </a:xfrm>
        </p:spPr>
        <p:txBody>
          <a:bodyPr>
            <a:normAutofit fontScale="90000"/>
          </a:bodyPr>
          <a:lstStyle/>
          <a:p>
            <a:r>
              <a:rPr lang="en-US" sz="4800" dirty="0" smtClean="0"/>
              <a:t>Claire E. </a:t>
            </a:r>
            <a:r>
              <a:rPr lang="en-US" sz="4800" dirty="0" err="1" smtClean="0"/>
              <a:t>Decaster</a:t>
            </a:r>
            <a:r>
              <a:rPr lang="en-US" sz="4800" dirty="0" smtClean="0"/>
              <a:t> </a:t>
            </a:r>
            <a:br>
              <a:rPr lang="en-US" sz="4800" dirty="0" smtClean="0"/>
            </a:br>
            <a:r>
              <a:rPr lang="en-US" sz="4800" i="1" dirty="0" smtClean="0"/>
              <a:t>BS</a:t>
            </a:r>
            <a:r>
              <a:rPr lang="en-US" sz="4800" dirty="0" smtClean="0"/>
              <a:t> </a:t>
            </a:r>
            <a:r>
              <a:rPr lang="en-US" sz="4800" i="1" dirty="0" smtClean="0"/>
              <a:t>Sociology of Law, Criminology, and Deviance</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endParaRPr lang="en-US" sz="2222" dirty="0"/>
          </a:p>
        </p:txBody>
      </p:sp>
    </p:spTree>
  </p:cSld>
  <p:clrMapOvr>
    <a:masterClrMapping/>
  </p:clrMapOvr>
  <p:transition xmlns:p14="http://schemas.microsoft.com/office/powerpoint/2010/main" advClick="0" advTm="7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Anthony Conrad </a:t>
            </a:r>
            <a:r>
              <a:rPr lang="en-US" dirty="0" err="1" smtClean="0"/>
              <a:t>DeMarco</a:t>
            </a:r>
            <a:r>
              <a:rPr lang="en-US" dirty="0" smtClean="0"/>
              <a:t> </a:t>
            </a:r>
            <a:br>
              <a:rPr lang="en-US" dirty="0" smtClean="0"/>
            </a:br>
            <a:r>
              <a:rPr lang="en-US" i="1" dirty="0" smtClean="0"/>
              <a:t>BA</a:t>
            </a:r>
            <a:r>
              <a:rPr lang="en-US" dirty="0" smtClean="0"/>
              <a:t> </a:t>
            </a:r>
            <a:r>
              <a:rPr lang="en-US" i="1" dirty="0" smtClean="0"/>
              <a:t>Anthropology</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endParaRPr lang="en-US" dirty="0"/>
          </a:p>
        </p:txBody>
      </p:sp>
    </p:spTree>
  </p:cSld>
  <p:clrMapOvr>
    <a:masterClrMapping/>
  </p:clrMapOvr>
  <p:transition xmlns:p14="http://schemas.microsoft.com/office/powerpoint/2010/main" advClick="0" advTm="7000"/>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36867" name="Picture 4" descr="061206_5699_v2"/>
          <p:cNvPicPr>
            <a:picLocks noChangeAspect="1" noChangeArrowheads="1"/>
          </p:cNvPicPr>
          <p:nvPr/>
        </p:nvPicPr>
        <p:blipFill>
          <a:blip r:embed="rId4"/>
          <a:srcRect/>
          <a:stretch>
            <a:fillRect/>
          </a:stretch>
        </p:blipFill>
        <p:spPr bwMode="auto">
          <a:xfrm>
            <a:off x="685800" y="762000"/>
            <a:ext cx="7772400" cy="5186363"/>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84168"/>
            <a:ext cx="7158368" cy="2554545"/>
          </a:xfrm>
          <a:prstGeom prst="rect">
            <a:avLst/>
          </a:prstGeom>
        </p:spPr>
        <p:txBody>
          <a:bodyPr wrap="square">
            <a:spAutoFit/>
          </a:bodyPr>
          <a:lstStyle/>
          <a:p>
            <a:r>
              <a:rPr lang="en-US" sz="2000" dirty="0" smtClean="0">
                <a:latin typeface="Ariel"/>
                <a:cs typeface="Ariel"/>
              </a:rPr>
              <a:t>Remember to not put too much pressure on yourself and go with the flow. If your first job is not what you anticipated or not necessarily in tune with your major, be patient. Change can be good, especially over time. Enjoy the fact that you are young and capable of so many things! Think of life as an adventure and know that you are often your harshest critic.</a:t>
            </a:r>
          </a:p>
          <a:p>
            <a:pPr algn="r"/>
            <a:r>
              <a:rPr lang="en-US" sz="2000" dirty="0" smtClean="0">
                <a:latin typeface="Arial" pitchFamily="-105" charset="0"/>
                <a:ea typeface="Arial" pitchFamily="-105" charset="0"/>
                <a:cs typeface="Arial" pitchFamily="-105" charset="0"/>
              </a:rPr>
              <a:t>– </a:t>
            </a:r>
            <a:r>
              <a:rPr lang="en-US" sz="2000" dirty="0" smtClean="0">
                <a:latin typeface="Ariel"/>
                <a:cs typeface="Ariel"/>
              </a:rPr>
              <a:t>Jan </a:t>
            </a:r>
            <a:r>
              <a:rPr lang="en-US" sz="2000" dirty="0" err="1" smtClean="0">
                <a:latin typeface="Ariel"/>
                <a:cs typeface="Ariel"/>
              </a:rPr>
              <a:t>Bobrowske</a:t>
            </a:r>
            <a:r>
              <a:rPr lang="en-US" sz="2000" dirty="0" smtClean="0">
                <a:latin typeface="Ariel"/>
                <a:cs typeface="Ariel"/>
              </a:rPr>
              <a:t> </a:t>
            </a:r>
            <a:br>
              <a:rPr lang="en-US" sz="2000" dirty="0" smtClean="0">
                <a:latin typeface="Ariel"/>
                <a:cs typeface="Ariel"/>
              </a:rPr>
            </a:br>
            <a:r>
              <a:rPr lang="en-US" sz="2000" i="1" dirty="0" smtClean="0">
                <a:latin typeface="Ariel"/>
                <a:cs typeface="Ariel"/>
              </a:rPr>
              <a:t> '72 Spanish</a:t>
            </a:r>
            <a:endParaRPr lang="en-US" sz="20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7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9276" y="2983615"/>
            <a:ext cx="8051782" cy="1143000"/>
          </a:xfrm>
        </p:spPr>
        <p:txBody>
          <a:bodyPr>
            <a:noAutofit/>
          </a:bodyPr>
          <a:lstStyle/>
          <a:p>
            <a:r>
              <a:rPr lang="en-US" dirty="0" smtClean="0"/>
              <a:t>Kelly Elizabeth Ebert </a:t>
            </a:r>
            <a:br>
              <a:rPr lang="en-US" dirty="0" smtClean="0"/>
            </a:br>
            <a:r>
              <a:rPr lang="en-US" i="1" dirty="0" smtClean="0"/>
              <a:t>BA</a:t>
            </a:r>
            <a:r>
              <a:rPr lang="en-US" dirty="0" smtClean="0"/>
              <a:t> </a:t>
            </a:r>
            <a:r>
              <a:rPr lang="en-US" i="1" dirty="0" smtClean="0"/>
              <a:t>Economics</a:t>
            </a:r>
            <a:r>
              <a:rPr lang="en-US" dirty="0" smtClean="0"/>
              <a:t> </a:t>
            </a:r>
            <a:br>
              <a:rPr lang="en-US" dirty="0" smtClean="0"/>
            </a:br>
            <a:r>
              <a:rPr lang="en-US" dirty="0" smtClean="0"/>
              <a:t/>
            </a:r>
            <a:br>
              <a:rPr lang="en-US" dirty="0" smtClean="0"/>
            </a:br>
            <a:r>
              <a:rPr lang="en-US" sz="1800" dirty="0" smtClean="0"/>
              <a:t>Congrats Grads - we FINALLY made it!</a:t>
            </a:r>
            <a:br>
              <a:rPr lang="en-US" sz="1800" dirty="0" smtClean="0"/>
            </a:br>
            <a:r>
              <a:rPr lang="en-US" sz="1800" dirty="0" smtClean="0"/>
              <a:t>Family &amp; Ron-</a:t>
            </a:r>
            <a:br>
              <a:rPr lang="en-US" sz="1800" dirty="0" smtClean="0"/>
            </a:br>
            <a:r>
              <a:rPr lang="en-US" sz="1800" dirty="0" smtClean="0"/>
              <a:t>Thanks for all the support &amp; encouragement! And dealing with me during finals week... </a:t>
            </a:r>
            <a:endParaRPr lang="en-US" sz="1800" dirty="0"/>
          </a:p>
        </p:txBody>
      </p:sp>
    </p:spTree>
  </p:cSld>
  <p:clrMapOvr>
    <a:masterClrMapping/>
  </p:clrMapOvr>
  <p:transition xmlns:p14="http://schemas.microsoft.com/office/powerpoint/2010/main" advClick="0" advTm="7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998840"/>
            <a:ext cx="8229600" cy="2892884"/>
          </a:xfrm>
        </p:spPr>
        <p:txBody>
          <a:bodyPr>
            <a:normAutofit/>
          </a:bodyPr>
          <a:lstStyle/>
          <a:p>
            <a:r>
              <a:rPr lang="en-US" dirty="0" smtClean="0"/>
              <a:t>Alexis Ann </a:t>
            </a:r>
            <a:r>
              <a:rPr lang="en-US" dirty="0" err="1" smtClean="0"/>
              <a:t>Aafedt</a:t>
            </a:r>
            <a:r>
              <a:rPr lang="en-US" dirty="0" smtClean="0"/>
              <a:t> </a:t>
            </a:r>
            <a:br>
              <a:rPr lang="en-US" dirty="0" smtClean="0"/>
            </a:br>
            <a:r>
              <a:rPr lang="en-US" i="1" dirty="0" smtClean="0"/>
              <a:t>BA Political Science </a:t>
            </a:r>
            <a:endParaRPr lang="en-US" i="1" dirty="0"/>
          </a:p>
        </p:txBody>
      </p:sp>
    </p:spTree>
  </p:cSld>
  <p:clrMapOvr>
    <a:masterClrMapping/>
  </p:clrMapOvr>
  <p:transition xmlns:p14="http://schemas.microsoft.com/office/powerpoint/2010/main" advClick="0" advTm="7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1986" y="2099300"/>
            <a:ext cx="7405322" cy="2800767"/>
          </a:xfrm>
          <a:prstGeom prst="rect">
            <a:avLst/>
          </a:prstGeom>
        </p:spPr>
        <p:txBody>
          <a:bodyPr wrap="square">
            <a:spAutoFit/>
          </a:bodyPr>
          <a:lstStyle/>
          <a:p>
            <a:pPr algn="ctr"/>
            <a:r>
              <a:rPr lang="en-US" sz="4400" dirty="0" err="1" smtClean="0"/>
              <a:t>Jargalmaa</a:t>
            </a:r>
            <a:r>
              <a:rPr lang="en-US" sz="4400" dirty="0" smtClean="0"/>
              <a:t> </a:t>
            </a:r>
            <a:r>
              <a:rPr lang="en-US" sz="4400" dirty="0" err="1" smtClean="0"/>
              <a:t>Erdenemandakh</a:t>
            </a:r>
            <a:r>
              <a:rPr lang="en-US" sz="4400" dirty="0" smtClean="0"/>
              <a:t> </a:t>
            </a:r>
          </a:p>
          <a:p>
            <a:pPr algn="ctr"/>
            <a:r>
              <a:rPr lang="en-US" sz="4400" i="1" dirty="0" smtClean="0"/>
              <a:t>BA</a:t>
            </a:r>
            <a:r>
              <a:rPr lang="en-US" sz="4400" dirty="0" smtClean="0"/>
              <a:t> </a:t>
            </a:r>
            <a:r>
              <a:rPr lang="en-US" sz="4400" i="1" dirty="0" smtClean="0"/>
              <a:t>Global Studies</a:t>
            </a:r>
            <a:r>
              <a:rPr lang="en-US" sz="4400" dirty="0" smtClean="0"/>
              <a:t> </a:t>
            </a:r>
          </a:p>
          <a:p>
            <a:pPr algn="ctr"/>
            <a:r>
              <a:rPr lang="en-US" sz="4400" i="1" dirty="0" smtClean="0"/>
              <a:t>Distinction</a:t>
            </a:r>
            <a:r>
              <a:rPr lang="en-US" sz="4400" dirty="0" smtClean="0"/>
              <a:t> </a:t>
            </a:r>
          </a:p>
          <a:p>
            <a:pPr algn="ctr"/>
            <a:r>
              <a:rPr lang="en-US" sz="4400" i="1" dirty="0" smtClean="0"/>
              <a:t>summa cum laude</a:t>
            </a:r>
            <a:r>
              <a:rPr lang="en-US" sz="4400" dirty="0" smtClean="0"/>
              <a:t> </a:t>
            </a:r>
            <a:endParaRPr lang="en-US" sz="4400" dirty="0"/>
          </a:p>
        </p:txBody>
      </p:sp>
    </p:spTree>
  </p:cSld>
  <p:clrMapOvr>
    <a:masterClrMapping/>
  </p:clrMapOvr>
  <p:transition xmlns:p14="http://schemas.microsoft.com/office/powerpoint/2010/main" advClick="0" advTm="7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23229" y="2539575"/>
            <a:ext cx="7602728" cy="1622827"/>
          </a:xfrm>
        </p:spPr>
        <p:txBody>
          <a:bodyPr>
            <a:normAutofit fontScale="90000"/>
          </a:bodyPr>
          <a:lstStyle/>
          <a:p>
            <a:r>
              <a:rPr lang="en-US" sz="4889" dirty="0" smtClean="0"/>
              <a:t>Wei Fang </a:t>
            </a:r>
            <a:br>
              <a:rPr lang="en-US" sz="4889" dirty="0" smtClean="0"/>
            </a:br>
            <a:r>
              <a:rPr lang="en-US" sz="4889" i="1" dirty="0" smtClean="0"/>
              <a:t>BS</a:t>
            </a:r>
            <a:r>
              <a:rPr lang="en-US" sz="4889" dirty="0" smtClean="0"/>
              <a:t> </a:t>
            </a:r>
            <a:r>
              <a:rPr lang="en-US" sz="4889" i="1" dirty="0" smtClean="0"/>
              <a:t>Economics</a:t>
            </a:r>
            <a:r>
              <a:rPr lang="en-US" sz="4889" dirty="0" smtClean="0"/>
              <a:t> </a:t>
            </a:r>
            <a:r>
              <a:rPr lang="en-US" dirty="0" smtClean="0"/>
              <a:t/>
            </a:r>
            <a:br>
              <a:rPr lang="en-US" dirty="0" smtClean="0"/>
            </a:br>
            <a:r>
              <a:rPr lang="en-US" dirty="0" smtClean="0"/>
              <a:t/>
            </a:r>
            <a:br>
              <a:rPr lang="en-US" dirty="0" smtClean="0"/>
            </a:br>
            <a:r>
              <a:rPr lang="en-US" sz="2000" dirty="0" smtClean="0"/>
              <a:t>I am thankful and blessed to be in this position as a college graduate. Thanks Mom and Dad. </a:t>
            </a:r>
            <a:endParaRPr lang="en-US" sz="2000" dirty="0"/>
          </a:p>
        </p:txBody>
      </p:sp>
    </p:spTree>
  </p:cSld>
  <p:clrMapOvr>
    <a:masterClrMapping/>
  </p:clrMapOvr>
  <p:transition xmlns:p14="http://schemas.microsoft.com/office/powerpoint/2010/main" advClick="0" advTm="7000"/>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pic>
        <p:nvPicPr>
          <p:cNvPr id="38914" name="Picture 3" descr="africanensemble_6791"/>
          <p:cNvPicPr>
            <a:picLocks noGrp="1" noChangeAspect="1" noChangeArrowheads="1"/>
          </p:cNvPicPr>
          <p:nvPr>
            <p:ph/>
          </p:nvPr>
        </p:nvPicPr>
        <p:blipFill>
          <a:blip r:embed="rId4"/>
          <a:srcRect/>
          <a:stretch>
            <a:fillRect/>
          </a:stretch>
        </p:blipFill>
        <p:spPr>
          <a:xfrm>
            <a:off x="685800" y="760413"/>
            <a:ext cx="7772400" cy="5183187"/>
          </a:xfrm>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540178"/>
            <a:ext cx="7158368" cy="1154162"/>
          </a:xfrm>
          <a:prstGeom prst="rect">
            <a:avLst/>
          </a:prstGeom>
        </p:spPr>
        <p:txBody>
          <a:bodyPr wrap="square">
            <a:spAutoFit/>
          </a:bodyPr>
          <a:lstStyle/>
          <a:p>
            <a:r>
              <a:rPr lang="en-US" sz="2300" dirty="0" smtClean="0">
                <a:latin typeface="Ariel"/>
                <a:cs typeface="Ariel"/>
              </a:rPr>
              <a:t>May your desire to learn be a cup that never empties.</a:t>
            </a:r>
          </a:p>
          <a:p>
            <a:pPr algn="r"/>
            <a:r>
              <a:rPr lang="en-US" sz="2300" dirty="0" smtClean="0">
                <a:latin typeface="Arial" pitchFamily="-105" charset="0"/>
                <a:ea typeface="Arial" pitchFamily="-105" charset="0"/>
                <a:cs typeface="Arial" pitchFamily="-105" charset="0"/>
              </a:rPr>
              <a:t>– </a:t>
            </a:r>
            <a:r>
              <a:rPr lang="en-US" sz="2300" dirty="0" smtClean="0">
                <a:latin typeface="Ariel"/>
                <a:cs typeface="Ariel"/>
              </a:rPr>
              <a:t>Kathryn Black Kohn </a:t>
            </a:r>
            <a:br>
              <a:rPr lang="en-US" sz="2300" dirty="0" smtClean="0">
                <a:latin typeface="Ariel"/>
                <a:cs typeface="Ariel"/>
              </a:rPr>
            </a:br>
            <a:r>
              <a:rPr lang="en-US" sz="2300" i="1" dirty="0" smtClean="0">
                <a:latin typeface="Ariel"/>
                <a:cs typeface="Ariel"/>
              </a:rPr>
              <a:t> ’03 Psychology</a:t>
            </a:r>
            <a:endParaRPr lang="en-US" sz="23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7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22585"/>
            <a:ext cx="8229600" cy="1143000"/>
          </a:xfrm>
        </p:spPr>
        <p:txBody>
          <a:bodyPr>
            <a:noAutofit/>
          </a:bodyPr>
          <a:lstStyle/>
          <a:p>
            <a:r>
              <a:rPr lang="en-US" dirty="0" err="1" smtClean="0"/>
              <a:t>Disha</a:t>
            </a:r>
            <a:r>
              <a:rPr lang="en-US" dirty="0" smtClean="0"/>
              <a:t> </a:t>
            </a:r>
            <a:r>
              <a:rPr lang="en-US" dirty="0" err="1" smtClean="0"/>
              <a:t>Feng</a:t>
            </a:r>
            <a:r>
              <a:rPr lang="en-US" dirty="0" smtClean="0"/>
              <a:t> </a:t>
            </a:r>
            <a:br>
              <a:rPr lang="en-US" dirty="0" smtClean="0"/>
            </a:br>
            <a:r>
              <a:rPr lang="en-US" i="1" dirty="0" smtClean="0"/>
              <a:t>BA</a:t>
            </a:r>
            <a:r>
              <a:rPr lang="en-US" dirty="0" smtClean="0"/>
              <a:t> </a:t>
            </a:r>
            <a:r>
              <a:rPr lang="en-US" i="1" dirty="0" smtClean="0"/>
              <a:t>Economics</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endParaRPr lang="en-US" i="1" dirty="0"/>
          </a:p>
        </p:txBody>
      </p:sp>
    </p:spTree>
  </p:cSld>
  <p:clrMapOvr>
    <a:masterClrMapping/>
  </p:clrMapOvr>
  <p:transition xmlns:p14="http://schemas.microsoft.com/office/powerpoint/2010/main" advClick="0" advTm="7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9752" y="2835667"/>
            <a:ext cx="7891577" cy="1143000"/>
          </a:xfrm>
        </p:spPr>
        <p:txBody>
          <a:bodyPr>
            <a:noAutofit/>
          </a:bodyPr>
          <a:lstStyle/>
          <a:p>
            <a:r>
              <a:rPr lang="en-US" dirty="0" smtClean="0"/>
              <a:t>Zachary Breen </a:t>
            </a:r>
            <a:r>
              <a:rPr lang="en-US" dirty="0" err="1" smtClean="0"/>
              <a:t>Forschler</a:t>
            </a:r>
            <a:r>
              <a:rPr lang="en-US" dirty="0" smtClean="0"/>
              <a:t> </a:t>
            </a:r>
            <a:br>
              <a:rPr lang="en-US" dirty="0" smtClean="0"/>
            </a:br>
            <a:r>
              <a:rPr lang="en-US" i="1" dirty="0" smtClean="0"/>
              <a:t>BS</a:t>
            </a:r>
            <a:r>
              <a:rPr lang="en-US" dirty="0" smtClean="0"/>
              <a:t> </a:t>
            </a:r>
            <a:r>
              <a:rPr lang="en-US" i="1" dirty="0" smtClean="0"/>
              <a:t>Urban Studies</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br>
              <a:rPr lang="en-US" dirty="0" smtClean="0"/>
            </a:br>
            <a:r>
              <a:rPr lang="en-US" dirty="0" smtClean="0"/>
              <a:t/>
            </a:r>
            <a:br>
              <a:rPr lang="en-US" dirty="0" smtClean="0"/>
            </a:br>
            <a:r>
              <a:rPr lang="en-US" sz="1800" dirty="0" smtClean="0"/>
              <a:t>Would not be here if it was not for Mom, Dad, Siblings, Family, Friends, and Grandparents. Thank you for the support and sticking with </a:t>
            </a:r>
            <a:r>
              <a:rPr lang="en-US" sz="1800" dirty="0" smtClean="0"/>
              <a:t>me. </a:t>
            </a:r>
            <a:r>
              <a:rPr lang="en-US" sz="1800" dirty="0" smtClean="0"/>
              <a:t>  </a:t>
            </a:r>
            <a:endParaRPr lang="en-US" sz="1800" dirty="0"/>
          </a:p>
        </p:txBody>
      </p:sp>
    </p:spTree>
  </p:cSld>
  <p:clrMapOvr>
    <a:masterClrMapping/>
  </p:clrMapOvr>
  <p:transition xmlns:p14="http://schemas.microsoft.com/office/powerpoint/2010/main" advClick="0" advTm="7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 y="2628532"/>
            <a:ext cx="8394700" cy="1446550"/>
          </a:xfrm>
          <a:prstGeom prst="rect">
            <a:avLst/>
          </a:prstGeom>
          <a:noFill/>
        </p:spPr>
        <p:txBody>
          <a:bodyPr wrap="square" rtlCol="0">
            <a:spAutoFit/>
          </a:bodyPr>
          <a:lstStyle/>
          <a:p>
            <a:pPr algn="ctr"/>
            <a:r>
              <a:rPr lang="en-US" sz="4400" dirty="0" err="1" smtClean="0"/>
              <a:t>Manar</a:t>
            </a:r>
            <a:r>
              <a:rPr lang="en-US" sz="4400" dirty="0" smtClean="0"/>
              <a:t> M. Gad </a:t>
            </a:r>
          </a:p>
          <a:p>
            <a:pPr algn="ctr"/>
            <a:r>
              <a:rPr lang="en-US" sz="4400" i="1" dirty="0" smtClean="0"/>
              <a:t>BA</a:t>
            </a:r>
            <a:r>
              <a:rPr lang="en-US" sz="4400" dirty="0" smtClean="0"/>
              <a:t> </a:t>
            </a:r>
            <a:r>
              <a:rPr lang="en-US" sz="4400" i="1" dirty="0" smtClean="0"/>
              <a:t>Sociology</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endParaRPr lang="en-US" sz="2000" dirty="0">
              <a:latin typeface="+mj-lt"/>
            </a:endParaRPr>
          </a:p>
        </p:txBody>
      </p:sp>
    </p:spTree>
  </p:cSld>
  <p:clrMapOvr>
    <a:masterClrMapping/>
  </p:clrMapOvr>
  <p:transition xmlns:p14="http://schemas.microsoft.com/office/powerpoint/2010/main" advClick="0" advTm="7000"/>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41987" name="Picture 4" descr="Picture-005"/>
          <p:cNvPicPr>
            <a:picLocks noChangeAspect="1" noChangeArrowheads="1"/>
          </p:cNvPicPr>
          <p:nvPr/>
        </p:nvPicPr>
        <p:blipFill>
          <a:blip r:embed="rId4"/>
          <a:srcRect/>
          <a:stretch>
            <a:fillRect/>
          </a:stretch>
        </p:blipFill>
        <p:spPr bwMode="auto">
          <a:xfrm>
            <a:off x="685800" y="762000"/>
            <a:ext cx="7772400" cy="5184775"/>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5115" y="2405472"/>
            <a:ext cx="7004264" cy="2215991"/>
          </a:xfrm>
          <a:prstGeom prst="rect">
            <a:avLst/>
          </a:prstGeom>
        </p:spPr>
        <p:txBody>
          <a:bodyPr wrap="square" anchor="t">
            <a:spAutoFit/>
          </a:bodyPr>
          <a:lstStyle/>
          <a:p>
            <a:r>
              <a:rPr lang="en-US" sz="2300" dirty="0" smtClean="0">
                <a:latin typeface="Ariel"/>
                <a:cs typeface="Ariel"/>
              </a:rPr>
              <a:t>Be ready to try challenges that appear in your life. Whether you succeed in them or not, you'll gain attitude and confidence to proceed along many paths in life.</a:t>
            </a:r>
          </a:p>
          <a:p>
            <a:pPr algn="r"/>
            <a:r>
              <a:rPr lang="en-US" sz="2300" dirty="0" smtClean="0">
                <a:latin typeface="Arial" pitchFamily="-105" charset="0"/>
                <a:ea typeface="Arial" pitchFamily="-105" charset="0"/>
                <a:cs typeface="Arial" pitchFamily="-105" charset="0"/>
              </a:rPr>
              <a:t>– </a:t>
            </a:r>
            <a:r>
              <a:rPr lang="en-US" sz="2300" dirty="0" smtClean="0">
                <a:latin typeface="Ariel"/>
                <a:cs typeface="Ariel"/>
              </a:rPr>
              <a:t>Dick (Tiger) Sherman </a:t>
            </a:r>
            <a:br>
              <a:rPr lang="en-US" sz="2300" dirty="0" smtClean="0">
                <a:latin typeface="Ariel"/>
                <a:cs typeface="Ariel"/>
              </a:rPr>
            </a:br>
            <a:r>
              <a:rPr lang="en-US" sz="2300" i="1" dirty="0" smtClean="0">
                <a:latin typeface="Ariel"/>
                <a:cs typeface="Ariel"/>
              </a:rPr>
              <a:t> '58 Journalism</a:t>
            </a:r>
            <a:endParaRPr lang="en-US" sz="23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7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628532"/>
            <a:ext cx="7158368" cy="1446550"/>
          </a:xfrm>
          <a:prstGeom prst="rect">
            <a:avLst/>
          </a:prstGeom>
        </p:spPr>
        <p:txBody>
          <a:bodyPr wrap="square" anchor="t">
            <a:spAutoFit/>
          </a:bodyPr>
          <a:lstStyle/>
          <a:p>
            <a:pPr algn="ctr"/>
            <a:r>
              <a:rPr lang="en-US" sz="4400" dirty="0" err="1" smtClean="0"/>
              <a:t>Ge</a:t>
            </a:r>
            <a:r>
              <a:rPr lang="en-US" sz="4400" dirty="0" smtClean="0"/>
              <a:t> </a:t>
            </a:r>
            <a:r>
              <a:rPr lang="en-US" sz="4400" dirty="0" err="1" smtClean="0"/>
              <a:t>Gao</a:t>
            </a:r>
            <a:r>
              <a:rPr lang="en-US" sz="4400" dirty="0" smtClean="0"/>
              <a:t> </a:t>
            </a:r>
          </a:p>
          <a:p>
            <a:pPr algn="ctr"/>
            <a:r>
              <a:rPr lang="en-US" sz="4400" i="1" dirty="0" smtClean="0"/>
              <a:t>BA</a:t>
            </a:r>
            <a:r>
              <a:rPr lang="en-US" sz="4400" dirty="0" smtClean="0"/>
              <a:t> </a:t>
            </a:r>
            <a:r>
              <a:rPr lang="en-US" sz="4400" i="1" dirty="0" smtClean="0"/>
              <a:t>Philosophy</a:t>
            </a:r>
            <a:r>
              <a:rPr lang="en-US" sz="4400" dirty="0" smtClean="0"/>
              <a:t> </a:t>
            </a:r>
            <a:endParaRPr lang="en-US" sz="2000" i="1" dirty="0" smtClean="0">
              <a:latin typeface="+mj-lt"/>
              <a:ea typeface="Arial" pitchFamily="-105" charset="0"/>
              <a:cs typeface="Arial" pitchFamily="-105" charset="0"/>
            </a:endParaRPr>
          </a:p>
        </p:txBody>
      </p:sp>
    </p:spTree>
  </p:cSld>
  <p:clrMapOvr>
    <a:masterClrMapping/>
  </p:clrMapOvr>
  <p:transition xmlns:p14="http://schemas.microsoft.com/office/powerpoint/2010/main" advClick="0" advTm="7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76659" y="2056266"/>
            <a:ext cx="7865844" cy="2832404"/>
          </a:xfrm>
        </p:spPr>
        <p:txBody>
          <a:bodyPr>
            <a:normAutofit/>
          </a:bodyPr>
          <a:lstStyle/>
          <a:p>
            <a:r>
              <a:rPr lang="en-US" dirty="0" smtClean="0"/>
              <a:t>Stuart Burton Abel </a:t>
            </a:r>
            <a:br>
              <a:rPr lang="en-US" dirty="0" smtClean="0"/>
            </a:br>
            <a:r>
              <a:rPr lang="en-US" i="1" dirty="0" smtClean="0"/>
              <a:t>BA Global Studies </a:t>
            </a:r>
            <a:endParaRPr lang="en-US" sz="2222" i="1" dirty="0"/>
          </a:p>
        </p:txBody>
      </p:sp>
    </p:spTree>
  </p:cSld>
  <p:clrMapOvr>
    <a:masterClrMapping/>
  </p:clrMapOvr>
  <p:transition xmlns:p14="http://schemas.microsoft.com/office/powerpoint/2010/main" advClick="0" advTm="7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20602"/>
            <a:ext cx="8229600" cy="1143000"/>
          </a:xfrm>
        </p:spPr>
        <p:txBody>
          <a:bodyPr>
            <a:normAutofit fontScale="90000"/>
          </a:bodyPr>
          <a:lstStyle/>
          <a:p>
            <a:r>
              <a:rPr lang="en-US" sz="4800" dirty="0" err="1" smtClean="0"/>
              <a:t>Xiaowen</a:t>
            </a:r>
            <a:r>
              <a:rPr lang="en-US" sz="4800" dirty="0" smtClean="0"/>
              <a:t> </a:t>
            </a:r>
            <a:r>
              <a:rPr lang="en-US" sz="4800" dirty="0" err="1" smtClean="0"/>
              <a:t>Gao</a:t>
            </a:r>
            <a:r>
              <a:rPr lang="en-US" sz="4800" dirty="0" smtClean="0"/>
              <a:t> </a:t>
            </a:r>
            <a:br>
              <a:rPr lang="en-US" sz="4800" dirty="0" smtClean="0"/>
            </a:br>
            <a:r>
              <a:rPr lang="en-US" sz="4800" i="1" dirty="0" smtClean="0"/>
              <a:t>BS</a:t>
            </a:r>
            <a:r>
              <a:rPr lang="en-US" sz="4800" dirty="0" smtClean="0"/>
              <a:t> </a:t>
            </a:r>
            <a:r>
              <a:rPr lang="en-US" sz="4800" i="1" dirty="0" smtClean="0"/>
              <a:t>Economics</a:t>
            </a:r>
            <a:r>
              <a:rPr lang="en-US" sz="4800" dirty="0" smtClean="0"/>
              <a:t> </a:t>
            </a:r>
            <a:br>
              <a:rPr lang="en-US" sz="4800" dirty="0" smtClean="0"/>
            </a:br>
            <a:r>
              <a:rPr lang="en-US" sz="4800" i="1" dirty="0" smtClean="0"/>
              <a:t>Distinction</a:t>
            </a:r>
            <a:r>
              <a:rPr lang="en-US" sz="4800" dirty="0" smtClean="0"/>
              <a:t> </a:t>
            </a:r>
            <a:br>
              <a:rPr lang="en-US" sz="4800" dirty="0" smtClean="0"/>
            </a:br>
            <a:r>
              <a:rPr lang="en-US" sz="4800" dirty="0" smtClean="0"/>
              <a:t/>
            </a:r>
            <a:br>
              <a:rPr lang="en-US" sz="4800" dirty="0" smtClean="0"/>
            </a:br>
            <a:r>
              <a:rPr lang="en-US" sz="2000" dirty="0" smtClean="0"/>
              <a:t>Congratulations to the class of 2013! I love my Dad and Mom forever! </a:t>
            </a:r>
            <a:endParaRPr lang="en-US" sz="2000" dirty="0"/>
          </a:p>
        </p:txBody>
      </p:sp>
    </p:spTree>
  </p:cSld>
  <p:clrMapOvr>
    <a:masterClrMapping/>
  </p:clrMapOvr>
  <p:transition xmlns:p14="http://schemas.microsoft.com/office/powerpoint/2010/main" advClick="0" advTm="7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34299"/>
            <a:ext cx="8229600" cy="1143000"/>
          </a:xfrm>
        </p:spPr>
        <p:txBody>
          <a:bodyPr>
            <a:noAutofit/>
          </a:bodyPr>
          <a:lstStyle/>
          <a:p>
            <a:r>
              <a:rPr lang="en-US" dirty="0" smtClean="0"/>
              <a:t>Anna L. </a:t>
            </a:r>
            <a:r>
              <a:rPr lang="en-US" dirty="0" err="1" smtClean="0"/>
              <a:t>Gedstad</a:t>
            </a:r>
            <a:r>
              <a:rPr lang="en-US" dirty="0" smtClean="0"/>
              <a:t> </a:t>
            </a:r>
            <a:br>
              <a:rPr lang="en-US" dirty="0" smtClean="0"/>
            </a:br>
            <a:r>
              <a:rPr lang="en-US" i="1" dirty="0" smtClean="0"/>
              <a:t>BA</a:t>
            </a:r>
            <a:r>
              <a:rPr lang="en-US" dirty="0" smtClean="0"/>
              <a:t> </a:t>
            </a:r>
            <a:r>
              <a:rPr lang="en-US" i="1" dirty="0" smtClean="0"/>
              <a:t>Political Science</a:t>
            </a:r>
            <a:r>
              <a:rPr lang="en-US" dirty="0" smtClean="0"/>
              <a:t> </a:t>
            </a:r>
            <a:br>
              <a:rPr lang="en-US" dirty="0" smtClean="0"/>
            </a:br>
            <a:r>
              <a:rPr lang="en-US" dirty="0" smtClean="0"/>
              <a:t/>
            </a:r>
            <a:br>
              <a:rPr lang="en-US" dirty="0" smtClean="0"/>
            </a:br>
            <a:r>
              <a:rPr lang="en-US" sz="1800" dirty="0" smtClean="0"/>
              <a:t>Hello!!!!!!! </a:t>
            </a:r>
            <a:endParaRPr lang="en-US" sz="1800" dirty="0"/>
          </a:p>
        </p:txBody>
      </p:sp>
    </p:spTree>
  </p:cSld>
  <p:clrMapOvr>
    <a:masterClrMapping/>
  </p:clrMapOvr>
  <p:transition xmlns:p14="http://schemas.microsoft.com/office/powerpoint/2010/main" advClick="0" advTm="7000"/>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44035" name="Picture 5" descr="050930_8268"/>
          <p:cNvPicPr>
            <a:picLocks noChangeAspect="1" noChangeArrowheads="1"/>
          </p:cNvPicPr>
          <p:nvPr/>
        </p:nvPicPr>
        <p:blipFill>
          <a:blip r:embed="rId4"/>
          <a:srcRect/>
          <a:stretch>
            <a:fillRect/>
          </a:stretch>
        </p:blipFill>
        <p:spPr bwMode="auto">
          <a:xfrm>
            <a:off x="685800" y="838200"/>
            <a:ext cx="7772400" cy="5006975"/>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269517"/>
            <a:ext cx="7158368" cy="2862322"/>
          </a:xfrm>
          <a:prstGeom prst="rect">
            <a:avLst/>
          </a:prstGeom>
        </p:spPr>
        <p:txBody>
          <a:bodyPr wrap="square" anchor="t">
            <a:spAutoFit/>
          </a:bodyPr>
          <a:lstStyle/>
          <a:p>
            <a:r>
              <a:rPr lang="en-US" sz="2000" dirty="0" smtClean="0">
                <a:latin typeface="Ariel"/>
                <a:cs typeface="Ariel"/>
              </a:rPr>
              <a:t>The U of M and Gophers in general are connected across the world. Stay connected. You will need help along the way and others will need your help. Know that a fellow Gopher is willing to give you a chance, help you or give advice. You will have your turn to "pay it forward" to a fellow Gopher, and see the joy, in kindness at work. Stand proud aside decades of proud Gophers! </a:t>
            </a:r>
          </a:p>
          <a:p>
            <a:pPr algn="r"/>
            <a:r>
              <a:rPr lang="en-US" sz="2000" dirty="0" smtClean="0">
                <a:latin typeface="Arial" pitchFamily="-105" charset="0"/>
                <a:ea typeface="Arial" pitchFamily="-105" charset="0"/>
                <a:cs typeface="Arial" pitchFamily="-105" charset="0"/>
              </a:rPr>
              <a:t>– </a:t>
            </a:r>
            <a:r>
              <a:rPr lang="en-US" sz="2000" dirty="0" smtClean="0">
                <a:latin typeface="Ariel"/>
                <a:cs typeface="Ariel"/>
              </a:rPr>
              <a:t>Martha Hoover </a:t>
            </a:r>
            <a:br>
              <a:rPr lang="en-US" sz="2000" dirty="0" smtClean="0">
                <a:latin typeface="Ariel"/>
                <a:cs typeface="Ariel"/>
              </a:rPr>
            </a:br>
            <a:r>
              <a:rPr lang="en-US" sz="2000" i="1" dirty="0" smtClean="0">
                <a:latin typeface="Ariel"/>
                <a:cs typeface="Ariel"/>
              </a:rPr>
              <a:t>’84 Business, Economics</a:t>
            </a:r>
            <a:endParaRPr lang="en-US" sz="20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7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379495"/>
            <a:ext cx="7158368" cy="2800767"/>
          </a:xfrm>
          <a:prstGeom prst="rect">
            <a:avLst/>
          </a:prstGeom>
        </p:spPr>
        <p:txBody>
          <a:bodyPr wrap="square" anchor="t">
            <a:spAutoFit/>
          </a:bodyPr>
          <a:lstStyle/>
          <a:p>
            <a:pPr algn="ctr"/>
            <a:r>
              <a:rPr lang="en-US" sz="4400" dirty="0" smtClean="0"/>
              <a:t>Zachary Benson Graham </a:t>
            </a:r>
          </a:p>
          <a:p>
            <a:pPr algn="ctr"/>
            <a:r>
              <a:rPr lang="en-US" sz="4400" i="1" dirty="0" smtClean="0"/>
              <a:t>BA</a:t>
            </a:r>
            <a:r>
              <a:rPr lang="en-US" sz="4400" dirty="0" smtClean="0"/>
              <a:t> </a:t>
            </a:r>
            <a:r>
              <a:rPr lang="en-US" sz="4400" i="1" dirty="0" smtClean="0"/>
              <a:t>Sociology</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p>
          <a:p>
            <a:pPr algn="ctr"/>
            <a:endParaRPr lang="en-US" sz="4400" dirty="0" smtClean="0"/>
          </a:p>
          <a:p>
            <a:pPr algn="ctr"/>
            <a:r>
              <a:rPr lang="en-US" dirty="0" smtClean="0"/>
              <a:t>I love you all. </a:t>
            </a:r>
            <a:r>
              <a:rPr lang="en-US" sz="4400" dirty="0" smtClean="0"/>
              <a:t>  </a:t>
            </a:r>
            <a:endParaRPr lang="en-US" sz="2000" dirty="0">
              <a:latin typeface="+mj-lt"/>
            </a:endParaRPr>
          </a:p>
        </p:txBody>
      </p:sp>
    </p:spTree>
  </p:cSld>
  <p:clrMapOvr>
    <a:masterClrMapping/>
  </p:clrMapOvr>
  <p:transition xmlns:p14="http://schemas.microsoft.com/office/powerpoint/2010/main" advClick="0" advTm="7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0096" y="2857500"/>
            <a:ext cx="8030962" cy="1143000"/>
          </a:xfrm>
        </p:spPr>
        <p:txBody>
          <a:bodyPr>
            <a:noAutofit/>
          </a:bodyPr>
          <a:lstStyle/>
          <a:p>
            <a:pPr>
              <a:spcBef>
                <a:spcPts val="0"/>
              </a:spcBef>
            </a:pPr>
            <a:r>
              <a:rPr lang="en-US" dirty="0" smtClean="0"/>
              <a:t>Robert J. Green </a:t>
            </a:r>
            <a:br>
              <a:rPr lang="en-US" dirty="0" smtClean="0"/>
            </a:br>
            <a:r>
              <a:rPr lang="en-US" i="1" dirty="0" smtClean="0"/>
              <a:t>BA</a:t>
            </a:r>
            <a:r>
              <a:rPr lang="en-US" dirty="0" smtClean="0"/>
              <a:t> </a:t>
            </a:r>
            <a:r>
              <a:rPr lang="en-US" i="1" dirty="0" smtClean="0"/>
              <a:t>Geography</a:t>
            </a:r>
            <a:r>
              <a:rPr lang="en-US" dirty="0" smtClean="0"/>
              <a:t> </a:t>
            </a:r>
            <a:r>
              <a:rPr lang="en-US" i="1" dirty="0" smtClean="0"/>
              <a:t> </a:t>
            </a:r>
            <a:br>
              <a:rPr lang="en-US" i="1" dirty="0" smtClean="0"/>
            </a:b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br>
              <a:rPr lang="en-US" dirty="0" smtClean="0"/>
            </a:br>
            <a:r>
              <a:rPr lang="en-US" sz="1800" dirty="0" smtClean="0"/>
              <a:t/>
            </a:r>
            <a:br>
              <a:rPr lang="en-US" sz="1800" dirty="0" smtClean="0"/>
            </a:br>
            <a:r>
              <a:rPr lang="en-US" sz="1800" dirty="0" smtClean="0"/>
              <a:t>It's been a long journey, but I've finally did it.  Thanks to everybody that has supported me.   </a:t>
            </a:r>
            <a:endParaRPr lang="en-US" sz="1800" dirty="0"/>
          </a:p>
        </p:txBody>
      </p:sp>
    </p:spTree>
  </p:cSld>
  <p:clrMapOvr>
    <a:masterClrMapping/>
  </p:clrMapOvr>
  <p:transition xmlns:p14="http://schemas.microsoft.com/office/powerpoint/2010/main" advClick="0" advTm="7000"/>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err="1" smtClean="0"/>
              <a:t>Xiaoyu</a:t>
            </a:r>
            <a:r>
              <a:rPr lang="en-US" dirty="0" smtClean="0"/>
              <a:t> </a:t>
            </a:r>
            <a:r>
              <a:rPr lang="en-US" dirty="0" err="1" smtClean="0"/>
              <a:t>Guo</a:t>
            </a:r>
            <a:r>
              <a:rPr lang="en-US" dirty="0" smtClean="0"/>
              <a:t> </a:t>
            </a:r>
            <a:br>
              <a:rPr lang="en-US" dirty="0" smtClean="0"/>
            </a:br>
            <a:r>
              <a:rPr lang="en-US" i="1" dirty="0" smtClean="0"/>
              <a:t>BA</a:t>
            </a:r>
            <a:r>
              <a:rPr lang="en-US" dirty="0" smtClean="0"/>
              <a:t> </a:t>
            </a:r>
            <a:r>
              <a:rPr lang="en-US" i="1" dirty="0" smtClean="0"/>
              <a:t>Economics</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endParaRPr lang="en-US" dirty="0"/>
          </a:p>
        </p:txBody>
      </p:sp>
    </p:spTree>
  </p:cSld>
  <p:clrMapOvr>
    <a:masterClrMapping/>
  </p:clrMapOvr>
  <p:transition xmlns:p14="http://schemas.microsoft.com/office/powerpoint/2010/main" advClick="0" advTm="7000"/>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48131" name="Picture 5" descr="DSC_1621_v2"/>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405472"/>
            <a:ext cx="7158368" cy="1862048"/>
          </a:xfrm>
          <a:prstGeom prst="rect">
            <a:avLst/>
          </a:prstGeom>
        </p:spPr>
        <p:txBody>
          <a:bodyPr wrap="square" anchor="t">
            <a:spAutoFit/>
          </a:bodyPr>
          <a:lstStyle/>
          <a:p>
            <a:r>
              <a:rPr lang="en-US" sz="2300" dirty="0" smtClean="0">
                <a:latin typeface="Ariel"/>
                <a:cs typeface="Ariel"/>
              </a:rPr>
              <a:t>Set your goals high, stay focused, consider positive advice, work hard, and most importantly believe in yourself and what you want to do, and do it!</a:t>
            </a:r>
          </a:p>
          <a:p>
            <a:pPr algn="r"/>
            <a:r>
              <a:rPr lang="en-US" sz="2300" dirty="0" smtClean="0">
                <a:latin typeface="Arial" pitchFamily="-105" charset="0"/>
                <a:ea typeface="Arial" pitchFamily="-105" charset="0"/>
                <a:cs typeface="Arial" pitchFamily="-105" charset="0"/>
              </a:rPr>
              <a:t>– </a:t>
            </a:r>
            <a:r>
              <a:rPr lang="en-US" sz="2300" dirty="0" smtClean="0">
                <a:latin typeface="Ariel"/>
                <a:cs typeface="Ariel"/>
              </a:rPr>
              <a:t>Roma </a:t>
            </a:r>
            <a:r>
              <a:rPr lang="en-US" sz="2300" dirty="0" err="1" smtClean="0">
                <a:latin typeface="Ariel"/>
                <a:cs typeface="Ariel"/>
              </a:rPr>
              <a:t>Calatayud</a:t>
            </a:r>
            <a:r>
              <a:rPr lang="en-US" sz="2300" dirty="0" smtClean="0">
                <a:latin typeface="Ariel"/>
                <a:cs typeface="Ariel"/>
              </a:rPr>
              <a:t>-Stocks </a:t>
            </a:r>
            <a:br>
              <a:rPr lang="en-US" sz="2300" dirty="0" smtClean="0">
                <a:latin typeface="Ariel"/>
                <a:cs typeface="Ariel"/>
              </a:rPr>
            </a:br>
            <a:r>
              <a:rPr lang="en-US" sz="2300" i="1" dirty="0" smtClean="0">
                <a:latin typeface="Ariel"/>
                <a:cs typeface="Ariel"/>
              </a:rPr>
              <a:t>B.A. ‘87</a:t>
            </a:r>
            <a:endParaRPr lang="en-US" sz="23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7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97204" y="3040222"/>
            <a:ext cx="8229600" cy="1143000"/>
          </a:xfrm>
        </p:spPr>
        <p:txBody>
          <a:bodyPr>
            <a:noAutofit/>
          </a:bodyPr>
          <a:lstStyle/>
          <a:p>
            <a:r>
              <a:rPr lang="en-US" dirty="0" smtClean="0"/>
              <a:t>Joseph W </a:t>
            </a:r>
            <a:r>
              <a:rPr lang="en-US" dirty="0" err="1" smtClean="0"/>
              <a:t>Hafften</a:t>
            </a:r>
            <a:r>
              <a:rPr lang="en-US" dirty="0" smtClean="0"/>
              <a:t> </a:t>
            </a:r>
            <a:br>
              <a:rPr lang="en-US" dirty="0" smtClean="0"/>
            </a:br>
            <a:r>
              <a:rPr lang="en-US" i="1" dirty="0" smtClean="0"/>
              <a:t>BA</a:t>
            </a:r>
            <a:r>
              <a:rPr lang="en-US" dirty="0" smtClean="0"/>
              <a:t> </a:t>
            </a:r>
            <a:r>
              <a:rPr lang="en-US" i="1" dirty="0" smtClean="0"/>
              <a:t>Sociology of Law, Criminology, and Deviance</a:t>
            </a:r>
            <a:r>
              <a:rPr lang="en-US" dirty="0" smtClean="0"/>
              <a:t> </a:t>
            </a:r>
            <a:endParaRPr lang="en-US" dirty="0"/>
          </a:p>
        </p:txBody>
      </p:sp>
    </p:spTree>
  </p:cSld>
  <p:clrMapOvr>
    <a:masterClrMapping/>
  </p:clrMapOvr>
  <p:transition xmlns:p14="http://schemas.microsoft.com/office/powerpoint/2010/main" advClick="0" advTm="7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91483" y="2165410"/>
            <a:ext cx="8550623" cy="2832404"/>
          </a:xfrm>
          <a:prstGeom prst="rect">
            <a:avLst/>
          </a:prstGeom>
        </p:spPr>
        <p:txBody>
          <a:bodyPr vert="horz" lIns="91440" tIns="45720" rIns="91440" bIns="45720" rtlCol="0" anchor="ctr">
            <a:normAutofit/>
          </a:bodyPr>
          <a:lstStyle/>
          <a:p>
            <a:pPr algn="ctr"/>
            <a:r>
              <a:rPr lang="en-US" sz="4400" dirty="0" err="1" smtClean="0"/>
              <a:t>Arghavan</a:t>
            </a:r>
            <a:r>
              <a:rPr lang="en-US" sz="4400" dirty="0" smtClean="0"/>
              <a:t> </a:t>
            </a:r>
            <a:r>
              <a:rPr lang="en-US" sz="4400" dirty="0" err="1" smtClean="0"/>
              <a:t>Abtahi</a:t>
            </a:r>
            <a:r>
              <a:rPr lang="en-US" sz="4400" dirty="0" smtClean="0"/>
              <a:t> </a:t>
            </a:r>
          </a:p>
          <a:p>
            <a:pPr algn="ctr"/>
            <a:r>
              <a:rPr lang="en-US" sz="4400" i="1" dirty="0" smtClean="0"/>
              <a:t>BS</a:t>
            </a:r>
            <a:r>
              <a:rPr lang="en-US" sz="4400" dirty="0" smtClean="0"/>
              <a:t> </a:t>
            </a:r>
            <a:r>
              <a:rPr lang="en-US" sz="4400" i="1" dirty="0" smtClean="0"/>
              <a:t>Economics</a:t>
            </a:r>
            <a:r>
              <a:rPr lang="en-US" sz="4400" dirty="0" smtClean="0"/>
              <a:t>           </a:t>
            </a:r>
            <a:r>
              <a:rPr lang="en-US" sz="4400" i="1" dirty="0" smtClean="0"/>
              <a:t> </a:t>
            </a:r>
            <a:r>
              <a:rPr lang="en-US" sz="4400" dirty="0" smtClean="0"/>
              <a:t>     </a:t>
            </a:r>
          </a:p>
        </p:txBody>
      </p:sp>
    </p:spTree>
  </p:cSld>
  <p:clrMapOvr>
    <a:masterClrMapping/>
  </p:clrMapOvr>
  <p:transition xmlns:p14="http://schemas.microsoft.com/office/powerpoint/2010/main" advClick="0" advTm="7000"/>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505069"/>
            <a:ext cx="7158368" cy="1446550"/>
          </a:xfrm>
          <a:prstGeom prst="rect">
            <a:avLst/>
          </a:prstGeom>
        </p:spPr>
        <p:txBody>
          <a:bodyPr wrap="square" anchor="t">
            <a:spAutoFit/>
          </a:bodyPr>
          <a:lstStyle/>
          <a:p>
            <a:pPr algn="ctr"/>
            <a:r>
              <a:rPr lang="en-US" sz="4400" dirty="0" smtClean="0"/>
              <a:t>Justin Michael Hagen </a:t>
            </a:r>
          </a:p>
          <a:p>
            <a:pPr algn="ctr"/>
            <a:r>
              <a:rPr lang="en-US" sz="4400" i="1" dirty="0" smtClean="0"/>
              <a:t>BS</a:t>
            </a:r>
            <a:r>
              <a:rPr lang="en-US" sz="4400" dirty="0" smtClean="0"/>
              <a:t> </a:t>
            </a:r>
            <a:r>
              <a:rPr lang="en-US" sz="4400" i="1" dirty="0" smtClean="0"/>
              <a:t>Economics</a:t>
            </a:r>
            <a:r>
              <a:rPr lang="en-US" sz="4400" dirty="0" smtClean="0"/>
              <a:t> </a:t>
            </a:r>
            <a:endParaRPr lang="en-US" sz="2000" dirty="0">
              <a:latin typeface="+mj-lt"/>
              <a:cs typeface="Calibri (headings)"/>
            </a:endParaRPr>
          </a:p>
        </p:txBody>
      </p:sp>
    </p:spTree>
  </p:cSld>
  <p:clrMapOvr>
    <a:masterClrMapping/>
  </p:clrMapOvr>
  <p:transition xmlns:p14="http://schemas.microsoft.com/office/powerpoint/2010/main" advClick="0" advTm="7000"/>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6247" y="2787303"/>
            <a:ext cx="7885221" cy="1143000"/>
          </a:xfrm>
        </p:spPr>
        <p:txBody>
          <a:bodyPr>
            <a:noAutofit/>
          </a:bodyPr>
          <a:lstStyle/>
          <a:p>
            <a:r>
              <a:rPr lang="en-US" dirty="0" smtClean="0"/>
              <a:t>Elizabeth Hansen </a:t>
            </a:r>
            <a:br>
              <a:rPr lang="en-US" dirty="0" smtClean="0"/>
            </a:br>
            <a:r>
              <a:rPr lang="en-US" i="1" dirty="0" smtClean="0"/>
              <a:t>BA</a:t>
            </a:r>
            <a:r>
              <a:rPr lang="en-US" dirty="0" smtClean="0"/>
              <a:t> </a:t>
            </a:r>
            <a:r>
              <a:rPr lang="en-US" i="1" dirty="0" smtClean="0"/>
              <a:t>Sociology</a:t>
            </a:r>
            <a:r>
              <a:rPr lang="en-US" dirty="0" smtClean="0"/>
              <a:t> </a:t>
            </a:r>
            <a:endParaRPr lang="en-US" sz="2000" dirty="0"/>
          </a:p>
        </p:txBody>
      </p:sp>
    </p:spTree>
  </p:cSld>
  <p:clrMapOvr>
    <a:masterClrMapping/>
  </p:clrMapOvr>
  <p:transition xmlns:p14="http://schemas.microsoft.com/office/powerpoint/2010/main" advClick="0" advTm="7000"/>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52227" name="Picture 4" descr="050906_3668"/>
          <p:cNvPicPr>
            <a:picLocks noChangeAspect="1" noChangeArrowheads="1"/>
          </p:cNvPicPr>
          <p:nvPr/>
        </p:nvPicPr>
        <p:blipFill>
          <a:blip r:embed="rId4"/>
          <a:srcRect/>
          <a:stretch>
            <a:fillRect/>
          </a:stretch>
        </p:blipFill>
        <p:spPr bwMode="auto">
          <a:xfrm>
            <a:off x="685800" y="457200"/>
            <a:ext cx="7772400" cy="5713413"/>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405472"/>
            <a:ext cx="7158368" cy="2215991"/>
          </a:xfrm>
          <a:prstGeom prst="rect">
            <a:avLst/>
          </a:prstGeom>
        </p:spPr>
        <p:txBody>
          <a:bodyPr wrap="square" anchor="t">
            <a:spAutoFit/>
          </a:bodyPr>
          <a:lstStyle/>
          <a:p>
            <a:r>
              <a:rPr lang="en-US" sz="2300" dirty="0" smtClean="0">
                <a:latin typeface="Ariel"/>
                <a:cs typeface="Ariel"/>
              </a:rPr>
              <a:t>An anonymous quote </a:t>
            </a:r>
            <a:r>
              <a:rPr lang="en-US" sz="2300" dirty="0" smtClean="0">
                <a:latin typeface="Arial" pitchFamily="-105" charset="0"/>
                <a:ea typeface="Arial" pitchFamily="-105" charset="0"/>
                <a:cs typeface="Arial" pitchFamily="-105" charset="0"/>
              </a:rPr>
              <a:t>– </a:t>
            </a:r>
            <a:r>
              <a:rPr lang="en-US" sz="2300" dirty="0" smtClean="0">
                <a:latin typeface="Ariel"/>
                <a:cs typeface="Ariel"/>
              </a:rPr>
              <a:t>have no idea of the source </a:t>
            </a:r>
            <a:r>
              <a:rPr lang="en-US" sz="2300" dirty="0" smtClean="0">
                <a:latin typeface="Arial" pitchFamily="-105" charset="0"/>
                <a:ea typeface="Arial" pitchFamily="-105" charset="0"/>
                <a:cs typeface="Arial" pitchFamily="-105" charset="0"/>
              </a:rPr>
              <a:t>–</a:t>
            </a:r>
            <a:r>
              <a:rPr lang="en-US" sz="2300" dirty="0" smtClean="0">
                <a:latin typeface="Ariel"/>
                <a:cs typeface="Ariel"/>
              </a:rPr>
              <a:t>but I live by it and always teach it to others: Teach thy tongue to say "I do not know", and thou </a:t>
            </a:r>
            <a:r>
              <a:rPr lang="en-US" sz="2300" dirty="0" err="1" smtClean="0">
                <a:latin typeface="Ariel"/>
                <a:cs typeface="Ariel"/>
              </a:rPr>
              <a:t>shalt</a:t>
            </a:r>
            <a:r>
              <a:rPr lang="en-US" sz="2300" dirty="0" smtClean="0">
                <a:latin typeface="Ariel"/>
                <a:cs typeface="Ariel"/>
              </a:rPr>
              <a:t> progress.</a:t>
            </a:r>
          </a:p>
          <a:p>
            <a:pPr algn="r"/>
            <a:r>
              <a:rPr lang="en-US" sz="2300" dirty="0" smtClean="0">
                <a:latin typeface="Arial" pitchFamily="-105" charset="0"/>
                <a:ea typeface="Arial" pitchFamily="-105" charset="0"/>
                <a:cs typeface="Arial" pitchFamily="-105" charset="0"/>
              </a:rPr>
              <a:t>– </a:t>
            </a:r>
            <a:r>
              <a:rPr lang="en-US" sz="2300" dirty="0" smtClean="0">
                <a:latin typeface="Ariel"/>
                <a:cs typeface="Ariel"/>
              </a:rPr>
              <a:t>Mary Maguire </a:t>
            </a:r>
            <a:r>
              <a:rPr lang="en-US" sz="2300" dirty="0" err="1" smtClean="0">
                <a:latin typeface="Ariel"/>
                <a:cs typeface="Ariel"/>
              </a:rPr>
              <a:t>Lerman</a:t>
            </a:r>
            <a:r>
              <a:rPr lang="en-US" sz="2300" dirty="0" smtClean="0">
                <a:latin typeface="Ariel"/>
                <a:cs typeface="Ariel"/>
              </a:rPr>
              <a:t> </a:t>
            </a:r>
            <a:br>
              <a:rPr lang="en-US" sz="2300" dirty="0" smtClean="0">
                <a:latin typeface="Ariel"/>
                <a:cs typeface="Ariel"/>
              </a:rPr>
            </a:br>
            <a:r>
              <a:rPr lang="en-US" sz="2300" i="1" dirty="0" smtClean="0">
                <a:latin typeface="Ariel"/>
                <a:cs typeface="Ariel"/>
              </a:rPr>
              <a:t>‘74 Spanish and Portuguese</a:t>
            </a:r>
            <a:endParaRPr lang="en-US" sz="23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700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11009"/>
            <a:ext cx="8229600" cy="1143000"/>
          </a:xfrm>
        </p:spPr>
        <p:txBody>
          <a:bodyPr>
            <a:noAutofit/>
          </a:bodyPr>
          <a:lstStyle/>
          <a:p>
            <a:r>
              <a:rPr lang="en-US" dirty="0" smtClean="0"/>
              <a:t>Nicola Marie </a:t>
            </a:r>
            <a:r>
              <a:rPr lang="en-US" dirty="0" err="1" smtClean="0"/>
              <a:t>Harger</a:t>
            </a:r>
            <a:r>
              <a:rPr lang="en-US" dirty="0" smtClean="0"/>
              <a:t> </a:t>
            </a:r>
            <a:br>
              <a:rPr lang="en-US" dirty="0" smtClean="0"/>
            </a:br>
            <a:r>
              <a:rPr lang="en-US" i="1" dirty="0" smtClean="0"/>
              <a:t>BA</a:t>
            </a:r>
            <a:r>
              <a:rPr lang="en-US" dirty="0" smtClean="0"/>
              <a:t> </a:t>
            </a:r>
            <a:r>
              <a:rPr lang="en-US" i="1" dirty="0" smtClean="0"/>
              <a:t>Journalism</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endParaRPr lang="en-US" dirty="0"/>
          </a:p>
        </p:txBody>
      </p:sp>
    </p:spTree>
  </p:cSld>
  <p:clrMapOvr>
    <a:masterClrMapping/>
  </p:clrMapOvr>
  <p:transition xmlns:p14="http://schemas.microsoft.com/office/powerpoint/2010/main" advClick="0" advTm="7000"/>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0016" y="2058941"/>
            <a:ext cx="8040220" cy="3077766"/>
          </a:xfrm>
          <a:prstGeom prst="rect">
            <a:avLst/>
          </a:prstGeom>
        </p:spPr>
        <p:txBody>
          <a:bodyPr wrap="square" anchor="t">
            <a:spAutoFit/>
          </a:bodyPr>
          <a:lstStyle/>
          <a:p>
            <a:pPr algn="ctr"/>
            <a:r>
              <a:rPr lang="en-US" sz="4400" dirty="0" smtClean="0"/>
              <a:t>Christine Noel Hart </a:t>
            </a:r>
          </a:p>
          <a:p>
            <a:pPr algn="ctr"/>
            <a:r>
              <a:rPr lang="en-US" sz="4400" i="1" dirty="0" smtClean="0"/>
              <a:t>BA</a:t>
            </a:r>
            <a:r>
              <a:rPr lang="en-US" sz="4400" dirty="0" smtClean="0"/>
              <a:t> </a:t>
            </a:r>
            <a:r>
              <a:rPr lang="en-US" sz="4400" i="1" dirty="0" smtClean="0"/>
              <a:t>Political </a:t>
            </a:r>
            <a:r>
              <a:rPr lang="en-US" sz="4400" i="1" dirty="0" smtClean="0"/>
              <a:t>Science</a:t>
            </a:r>
            <a:r>
              <a:rPr lang="en-US" sz="4400" dirty="0" smtClean="0"/>
              <a:t> </a:t>
            </a:r>
          </a:p>
          <a:p>
            <a:pPr algn="ctr"/>
            <a:r>
              <a:rPr lang="en-US" sz="4400" i="1" dirty="0" smtClean="0"/>
              <a:t>BA Communication </a:t>
            </a:r>
            <a:r>
              <a:rPr lang="en-US" sz="4400" i="1" dirty="0" smtClean="0"/>
              <a:t>Studies</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p>
          <a:p>
            <a:pPr algn="ctr"/>
            <a:endParaRPr lang="en-US" sz="4400" dirty="0" smtClean="0"/>
          </a:p>
          <a:p>
            <a:pPr algn="ctr"/>
            <a:r>
              <a:rPr lang="en-US" dirty="0" smtClean="0"/>
              <a:t>We did it! </a:t>
            </a:r>
            <a:endParaRPr lang="en-US" sz="2000" dirty="0">
              <a:latin typeface="+mj-lt"/>
            </a:endParaRPr>
          </a:p>
        </p:txBody>
      </p:sp>
    </p:spTree>
  </p:cSld>
  <p:clrMapOvr>
    <a:masterClrMapping/>
  </p:clrMapOvr>
  <p:transition xmlns:p14="http://schemas.microsoft.com/office/powerpoint/2010/main" advClick="0" advTm="700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157767"/>
            <a:ext cx="8229600" cy="1143000"/>
          </a:xfrm>
        </p:spPr>
        <p:txBody>
          <a:bodyPr>
            <a:normAutofit fontScale="90000"/>
          </a:bodyPr>
          <a:lstStyle/>
          <a:p>
            <a:r>
              <a:rPr lang="en-US" sz="4800" dirty="0" smtClean="0"/>
              <a:t>Cameron J Haskell </a:t>
            </a:r>
            <a:br>
              <a:rPr lang="en-US" sz="4800" dirty="0" smtClean="0"/>
            </a:br>
            <a:r>
              <a:rPr lang="en-US" sz="4800" i="1" dirty="0" smtClean="0"/>
              <a:t>BA</a:t>
            </a:r>
            <a:r>
              <a:rPr lang="en-US" sz="4800" dirty="0" smtClean="0"/>
              <a:t> </a:t>
            </a:r>
            <a:r>
              <a:rPr lang="en-US" sz="4800" i="1" dirty="0" smtClean="0"/>
              <a:t>Sociology of Law, Criminology, and Deviance</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br>
              <a:rPr lang="en-US" sz="4800" dirty="0" smtClean="0"/>
            </a:br>
            <a:r>
              <a:rPr lang="en-US" sz="4800" dirty="0" smtClean="0"/>
              <a:t/>
            </a:r>
            <a:br>
              <a:rPr lang="en-US" sz="4800" dirty="0" smtClean="0"/>
            </a:br>
            <a:r>
              <a:rPr lang="en-US" sz="2000" dirty="0" smtClean="0"/>
              <a:t>CONGRATS CLASS OF 2013! GO GOPHERS! </a:t>
            </a:r>
            <a:endParaRPr lang="en-US" sz="2222" dirty="0"/>
          </a:p>
        </p:txBody>
      </p:sp>
    </p:spTree>
  </p:cSld>
  <p:clrMapOvr>
    <a:masterClrMapping/>
  </p:clrMapOvr>
  <p:transition xmlns:p14="http://schemas.microsoft.com/office/powerpoint/2010/main" advClick="0" advTm="7000"/>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61443" name="Picture 4" descr="050902_2677"/>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405472"/>
            <a:ext cx="7158368" cy="2215991"/>
          </a:xfrm>
          <a:prstGeom prst="rect">
            <a:avLst/>
          </a:prstGeom>
        </p:spPr>
        <p:txBody>
          <a:bodyPr wrap="square" anchor="t">
            <a:spAutoFit/>
          </a:bodyPr>
          <a:lstStyle/>
          <a:p>
            <a:r>
              <a:rPr lang="en-US" sz="2300" dirty="0" smtClean="0">
                <a:latin typeface="Ariel"/>
                <a:cs typeface="Ariel"/>
              </a:rPr>
              <a:t>Follow through with whatever you set out to do.  A college degree is merely a launching pad...think outside of the box and do good to others treating them as you would like to be treated.</a:t>
            </a:r>
          </a:p>
          <a:p>
            <a:pPr algn="r"/>
            <a:r>
              <a:rPr lang="en-US" sz="2300" dirty="0" smtClean="0">
                <a:latin typeface="Arial" pitchFamily="-105" charset="0"/>
                <a:ea typeface="Arial" pitchFamily="-105" charset="0"/>
                <a:cs typeface="Arial" pitchFamily="-105" charset="0"/>
              </a:rPr>
              <a:t>– </a:t>
            </a:r>
            <a:r>
              <a:rPr lang="en-US" sz="2300" dirty="0" smtClean="0">
                <a:latin typeface="Ariel"/>
                <a:cs typeface="Ariel"/>
              </a:rPr>
              <a:t>Sandra </a:t>
            </a:r>
            <a:r>
              <a:rPr lang="en-US" sz="2300" dirty="0" err="1" smtClean="0">
                <a:latin typeface="Ariel"/>
                <a:cs typeface="Ariel"/>
              </a:rPr>
              <a:t>Myklebust</a:t>
            </a:r>
            <a:r>
              <a:rPr lang="en-US" sz="2300" dirty="0" smtClean="0">
                <a:latin typeface="Ariel"/>
                <a:cs typeface="Ariel"/>
              </a:rPr>
              <a:t> </a:t>
            </a:r>
            <a:br>
              <a:rPr lang="en-US" sz="2300" dirty="0" smtClean="0">
                <a:latin typeface="Ariel"/>
                <a:cs typeface="Ariel"/>
              </a:rPr>
            </a:br>
            <a:r>
              <a:rPr lang="en-US" sz="2300" i="1" dirty="0" smtClean="0">
                <a:latin typeface="Ariel"/>
                <a:cs typeface="Ariel"/>
              </a:rPr>
              <a:t> ‘74 Social Welfare</a:t>
            </a:r>
            <a:endParaRPr lang="en-US" sz="23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7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868"/>
            <a:ext cx="8229600" cy="1143000"/>
          </a:xfrm>
        </p:spPr>
        <p:txBody>
          <a:bodyPr>
            <a:noAutofit/>
          </a:bodyPr>
          <a:lstStyle/>
          <a:p>
            <a:r>
              <a:rPr lang="en-US" dirty="0" smtClean="0"/>
              <a:t>Maxwell </a:t>
            </a:r>
            <a:r>
              <a:rPr lang="en-US" dirty="0" err="1" smtClean="0"/>
              <a:t>Herberg</a:t>
            </a:r>
            <a:r>
              <a:rPr lang="en-US" dirty="0" smtClean="0"/>
              <a:t> </a:t>
            </a:r>
            <a:br>
              <a:rPr lang="en-US" dirty="0" smtClean="0"/>
            </a:br>
            <a:r>
              <a:rPr lang="en-US" i="1" dirty="0" smtClean="0"/>
              <a:t>BS</a:t>
            </a:r>
            <a:r>
              <a:rPr lang="en-US" dirty="0" smtClean="0"/>
              <a:t> </a:t>
            </a:r>
            <a:r>
              <a:rPr lang="en-US" i="1" dirty="0" smtClean="0"/>
              <a:t>Economics</a:t>
            </a:r>
            <a:r>
              <a:rPr lang="en-US" dirty="0" smtClean="0"/>
              <a:t> </a:t>
            </a:r>
            <a:endParaRPr lang="en-US" sz="2000" dirty="0"/>
          </a:p>
        </p:txBody>
      </p:sp>
    </p:spTree>
  </p:cSld>
  <p:clrMapOvr>
    <a:masterClrMapping/>
  </p:clrMapOvr>
  <p:transition xmlns:p14="http://schemas.microsoft.com/office/powerpoint/2010/main" advClick="0" advTm="7000"/>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19459" name="Picture 5" descr="050622_6997"/>
          <p:cNvPicPr>
            <a:picLocks noChangeAspect="1" noChangeArrowheads="1"/>
          </p:cNvPicPr>
          <p:nvPr/>
        </p:nvPicPr>
        <p:blipFill>
          <a:blip r:embed="rId4"/>
          <a:srcRect/>
          <a:stretch>
            <a:fillRect/>
          </a:stretch>
        </p:blipFill>
        <p:spPr bwMode="auto">
          <a:xfrm>
            <a:off x="685800" y="838200"/>
            <a:ext cx="7772400" cy="5068888"/>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0022" y="2773424"/>
            <a:ext cx="7549363" cy="1446550"/>
          </a:xfrm>
          <a:prstGeom prst="rect">
            <a:avLst/>
          </a:prstGeom>
        </p:spPr>
        <p:txBody>
          <a:bodyPr wrap="square" anchor="t">
            <a:spAutoFit/>
          </a:bodyPr>
          <a:lstStyle/>
          <a:p>
            <a:pPr algn="ctr"/>
            <a:r>
              <a:rPr lang="en-US" sz="4400" dirty="0" err="1" smtClean="0"/>
              <a:t>Deitra</a:t>
            </a:r>
            <a:r>
              <a:rPr lang="en-US" sz="4400" dirty="0" smtClean="0"/>
              <a:t> Louise </a:t>
            </a:r>
            <a:r>
              <a:rPr lang="en-US" sz="4400" dirty="0" err="1" smtClean="0"/>
              <a:t>Hinck</a:t>
            </a:r>
            <a:r>
              <a:rPr lang="en-US" sz="4400" dirty="0" smtClean="0"/>
              <a:t> </a:t>
            </a:r>
          </a:p>
          <a:p>
            <a:pPr algn="ctr"/>
            <a:r>
              <a:rPr lang="en-US" sz="4400" i="1" dirty="0" smtClean="0"/>
              <a:t>BA</a:t>
            </a:r>
            <a:r>
              <a:rPr lang="en-US" sz="4400" dirty="0" smtClean="0"/>
              <a:t> </a:t>
            </a:r>
            <a:r>
              <a:rPr lang="en-US" sz="4400" i="1" dirty="0" smtClean="0"/>
              <a:t>Economics</a:t>
            </a:r>
            <a:r>
              <a:rPr lang="en-US" sz="4400" dirty="0" smtClean="0"/>
              <a:t> </a:t>
            </a:r>
            <a:endParaRPr lang="en-US" sz="2000" i="1" dirty="0" smtClean="0">
              <a:latin typeface="+mj-lt"/>
              <a:ea typeface="Arial" pitchFamily="-105" charset="0"/>
              <a:cs typeface="Arial"/>
            </a:endParaRPr>
          </a:p>
        </p:txBody>
      </p:sp>
    </p:spTree>
    <p:extLst>
      <p:ext uri="{BB962C8B-B14F-4D97-AF65-F5344CB8AC3E}">
        <p14:creationId xmlns:p14="http://schemas.microsoft.com/office/powerpoint/2010/main" val="1504138221"/>
      </p:ext>
    </p:extLst>
  </p:cSld>
  <p:clrMapOvr>
    <a:masterClrMapping/>
  </p:clrMapOvr>
  <p:transition xmlns:p14="http://schemas.microsoft.com/office/powerpoint/2010/main" advClick="0" advTm="700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Tabitha R Hobart </a:t>
            </a:r>
            <a:br>
              <a:rPr lang="en-US" dirty="0" smtClean="0"/>
            </a:br>
            <a:r>
              <a:rPr lang="en-US" i="1" dirty="0" smtClean="0"/>
              <a:t>BA</a:t>
            </a:r>
            <a:r>
              <a:rPr lang="en-US" dirty="0" smtClean="0"/>
              <a:t> </a:t>
            </a:r>
            <a:r>
              <a:rPr lang="en-US" i="1" dirty="0" smtClean="0"/>
              <a:t>Sociology of Law, Criminology, and Deviance</a:t>
            </a:r>
            <a:r>
              <a:rPr lang="en-US" dirty="0" smtClean="0"/>
              <a:t> </a:t>
            </a:r>
            <a:endParaRPr lang="en-US" sz="2000" dirty="0"/>
          </a:p>
        </p:txBody>
      </p:sp>
    </p:spTree>
  </p:cSld>
  <p:clrMapOvr>
    <a:masterClrMapping/>
  </p:clrMapOvr>
  <p:transition xmlns:p14="http://schemas.microsoft.com/office/powerpoint/2010/main" advClick="0" advTm="7000"/>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64515" name="Picture 4" descr="061110_4361wide"/>
          <p:cNvPicPr>
            <a:picLocks noChangeAspect="1" noChangeArrowheads="1"/>
          </p:cNvPicPr>
          <p:nvPr/>
        </p:nvPicPr>
        <p:blipFill>
          <a:blip r:embed="rId4"/>
          <a:srcRect/>
          <a:stretch>
            <a:fillRect/>
          </a:stretch>
        </p:blipFill>
        <p:spPr bwMode="auto">
          <a:xfrm>
            <a:off x="685800" y="762000"/>
            <a:ext cx="7772400" cy="5197475"/>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93790"/>
            <a:ext cx="7158368" cy="2215991"/>
          </a:xfrm>
          <a:prstGeom prst="rect">
            <a:avLst/>
          </a:prstGeom>
        </p:spPr>
        <p:txBody>
          <a:bodyPr wrap="square" anchor="t">
            <a:spAutoFit/>
          </a:bodyPr>
          <a:lstStyle/>
          <a:p>
            <a:r>
              <a:rPr lang="en-US" sz="2300" dirty="0" smtClean="0">
                <a:latin typeface="Arial"/>
                <a:cs typeface="Arial"/>
              </a:rPr>
              <a:t>Be willing every day to stretch yourself, to try new things, even if you have already convinced yourself you cannot do something, because every failure is really a success, if you learn from it.</a:t>
            </a:r>
          </a:p>
          <a:p>
            <a:pPr algn="r"/>
            <a:r>
              <a:rPr lang="en-US" sz="2300" dirty="0" smtClean="0">
                <a:latin typeface="Arial"/>
                <a:ea typeface="Arial" pitchFamily="-105" charset="0"/>
                <a:cs typeface="Arial"/>
              </a:rPr>
              <a:t>– </a:t>
            </a:r>
            <a:r>
              <a:rPr lang="en-US" sz="2300" dirty="0" smtClean="0">
                <a:latin typeface="Arial"/>
                <a:cs typeface="Arial"/>
              </a:rPr>
              <a:t>Al Benson </a:t>
            </a:r>
            <a:br>
              <a:rPr lang="en-US" sz="2300" dirty="0" smtClean="0">
                <a:latin typeface="Arial"/>
                <a:cs typeface="Arial"/>
              </a:rPr>
            </a:br>
            <a:r>
              <a:rPr lang="en-US" sz="2300" i="1" dirty="0" smtClean="0">
                <a:latin typeface="Arial"/>
                <a:cs typeface="Arial"/>
              </a:rPr>
              <a:t>‘70 Economics, Journalism</a:t>
            </a:r>
            <a:endParaRPr lang="en-US" sz="2300" i="1" dirty="0" smtClean="0">
              <a:latin typeface="Arial"/>
              <a:ea typeface="Arial" pitchFamily="-105" charset="0"/>
              <a:cs typeface="Arial"/>
            </a:endParaRPr>
          </a:p>
        </p:txBody>
      </p:sp>
    </p:spTree>
  </p:cSld>
  <p:clrMapOvr>
    <a:masterClrMapping/>
  </p:clrMapOvr>
  <p:transition xmlns:p14="http://schemas.microsoft.com/office/powerpoint/2010/main" advClick="0" advTm="7000"/>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80217"/>
            <a:ext cx="8229600" cy="1143000"/>
          </a:xfrm>
        </p:spPr>
        <p:txBody>
          <a:bodyPr>
            <a:noAutofit/>
          </a:bodyPr>
          <a:lstStyle/>
          <a:p>
            <a:r>
              <a:rPr lang="en-US" dirty="0" err="1" smtClean="0"/>
              <a:t>Marja</a:t>
            </a:r>
            <a:r>
              <a:rPr lang="en-US" dirty="0" smtClean="0"/>
              <a:t> Holm </a:t>
            </a:r>
            <a:br>
              <a:rPr lang="en-US" dirty="0" smtClean="0"/>
            </a:br>
            <a:r>
              <a:rPr lang="en-US" i="1" dirty="0" smtClean="0"/>
              <a:t>BA</a:t>
            </a:r>
            <a:r>
              <a:rPr lang="en-US" dirty="0" smtClean="0"/>
              <a:t> </a:t>
            </a:r>
            <a:r>
              <a:rPr lang="en-US" i="1" dirty="0" smtClean="0"/>
              <a:t>Global Studies</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br>
              <a:rPr lang="en-US" dirty="0" smtClean="0"/>
            </a:br>
            <a:r>
              <a:rPr lang="en-US" dirty="0" smtClean="0"/>
              <a:t/>
            </a:r>
            <a:br>
              <a:rPr lang="en-US" dirty="0" smtClean="0"/>
            </a:br>
            <a:r>
              <a:rPr lang="en-US" sz="1800" dirty="0" smtClean="0"/>
              <a:t>Thank you for making this happen Mom and Dad, I love you so much!   </a:t>
            </a:r>
            <a:endParaRPr lang="en-US" sz="1800" dirty="0"/>
          </a:p>
        </p:txBody>
      </p:sp>
    </p:spTree>
  </p:cSld>
  <p:clrMapOvr>
    <a:masterClrMapping/>
  </p:clrMapOvr>
  <p:transition xmlns:p14="http://schemas.microsoft.com/office/powerpoint/2010/main" advClick="0" advTm="7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28064"/>
            <a:ext cx="8229600" cy="1143000"/>
          </a:xfrm>
        </p:spPr>
        <p:txBody>
          <a:bodyPr>
            <a:noAutofit/>
          </a:bodyPr>
          <a:lstStyle/>
          <a:p>
            <a:r>
              <a:rPr lang="en-US" dirty="0" err="1" smtClean="0"/>
              <a:t>Kelsy</a:t>
            </a:r>
            <a:r>
              <a:rPr lang="en-US" dirty="0" smtClean="0"/>
              <a:t> Lynn Hutchins </a:t>
            </a:r>
            <a:br>
              <a:rPr lang="en-US" dirty="0" smtClean="0"/>
            </a:br>
            <a:r>
              <a:rPr lang="en-US" i="1" dirty="0" smtClean="0"/>
              <a:t>BA</a:t>
            </a:r>
            <a:r>
              <a:rPr lang="en-US" dirty="0" smtClean="0"/>
              <a:t> </a:t>
            </a:r>
            <a:r>
              <a:rPr lang="en-US" i="1" dirty="0" smtClean="0"/>
              <a:t>Political </a:t>
            </a:r>
            <a:r>
              <a:rPr lang="en-US" i="1" dirty="0" smtClean="0"/>
              <a:t>Science</a:t>
            </a:r>
            <a:br>
              <a:rPr lang="en-US" i="1" dirty="0" smtClean="0"/>
            </a:br>
            <a:r>
              <a:rPr lang="en-US" i="1" dirty="0" smtClean="0"/>
              <a:t> BA Sociology </a:t>
            </a:r>
            <a:r>
              <a:rPr lang="en-US" i="1" dirty="0" smtClean="0"/>
              <a:t>of Law, Criminology, and </a:t>
            </a:r>
            <a:r>
              <a:rPr lang="en-US" i="1" dirty="0" smtClean="0"/>
              <a:t>Deviance</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br>
              <a:rPr lang="en-US" dirty="0" smtClean="0"/>
            </a:br>
            <a:r>
              <a:rPr lang="en-US" dirty="0" smtClean="0"/>
              <a:t/>
            </a:r>
            <a:br>
              <a:rPr lang="en-US" dirty="0" smtClean="0"/>
            </a:br>
            <a:r>
              <a:rPr lang="en-US" sz="1800" dirty="0" smtClean="0"/>
              <a:t>Congratulations my fellow graduates and welcome to the real world!   </a:t>
            </a:r>
            <a:endParaRPr lang="en-US" sz="1800" dirty="0"/>
          </a:p>
        </p:txBody>
      </p:sp>
    </p:spTree>
  </p:cSld>
  <p:clrMapOvr>
    <a:masterClrMapping/>
  </p:clrMapOvr>
  <p:transition xmlns:p14="http://schemas.microsoft.com/office/powerpoint/2010/main" advClick="0" advTm="7000"/>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89438" y="2046612"/>
            <a:ext cx="7531602" cy="2677656"/>
          </a:xfrm>
          <a:prstGeom prst="rect">
            <a:avLst/>
          </a:prstGeom>
          <a:noFill/>
        </p:spPr>
        <p:txBody>
          <a:bodyPr wrap="square" rtlCol="0">
            <a:spAutoFit/>
          </a:bodyPr>
          <a:lstStyle/>
          <a:p>
            <a:pPr algn="ctr"/>
            <a:r>
              <a:rPr lang="en-US" sz="4400" dirty="0" smtClean="0"/>
              <a:t>Carmen Marie De </a:t>
            </a:r>
            <a:r>
              <a:rPr lang="en-US" sz="4400" dirty="0" err="1" smtClean="0"/>
              <a:t>Couto</a:t>
            </a:r>
            <a:r>
              <a:rPr lang="en-US" sz="4400" dirty="0" smtClean="0"/>
              <a:t> Jonas </a:t>
            </a:r>
            <a:r>
              <a:rPr lang="en-US" sz="4400" i="1" dirty="0" smtClean="0"/>
              <a:t>BA</a:t>
            </a:r>
            <a:r>
              <a:rPr lang="en-US" sz="4400" dirty="0" smtClean="0"/>
              <a:t> </a:t>
            </a:r>
            <a:r>
              <a:rPr lang="en-US" sz="4400" i="1" dirty="0" smtClean="0"/>
              <a:t>Global Studies</a:t>
            </a:r>
            <a:r>
              <a:rPr lang="en-US" sz="4400" dirty="0" smtClean="0"/>
              <a:t> </a:t>
            </a:r>
          </a:p>
          <a:p>
            <a:pPr algn="ctr"/>
            <a:endParaRPr lang="en-US" sz="4400" i="1" dirty="0" smtClean="0"/>
          </a:p>
          <a:p>
            <a:pPr algn="ctr"/>
            <a:r>
              <a:rPr lang="en-US" dirty="0" smtClean="0"/>
              <a:t>Congratulations on all your </a:t>
            </a:r>
            <a:r>
              <a:rPr lang="en-US" dirty="0" smtClean="0"/>
              <a:t>hard work, </a:t>
            </a:r>
            <a:r>
              <a:rPr lang="en-US" dirty="0" smtClean="0"/>
              <a:t>and a huge thank you to my awesome husband for his love and support!   </a:t>
            </a:r>
            <a:endParaRPr lang="en-US" dirty="0">
              <a:latin typeface="+mj-lt"/>
            </a:endParaRPr>
          </a:p>
        </p:txBody>
      </p:sp>
    </p:spTree>
  </p:cSld>
  <p:clrMapOvr>
    <a:masterClrMapping/>
  </p:clrMapOvr>
  <p:transition xmlns:p14="http://schemas.microsoft.com/office/powerpoint/2010/main" advClick="0" advTm="7000"/>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66563" name="Picture 4" descr="050428_2091"/>
          <p:cNvPicPr>
            <a:picLocks noChangeAspect="1" noChangeArrowheads="1"/>
          </p:cNvPicPr>
          <p:nvPr/>
        </p:nvPicPr>
        <p:blipFill>
          <a:blip r:embed="rId4"/>
          <a:srcRect/>
          <a:stretch>
            <a:fillRect/>
          </a:stretch>
        </p:blipFill>
        <p:spPr bwMode="auto">
          <a:xfrm>
            <a:off x="685800" y="798513"/>
            <a:ext cx="7772400" cy="5068887"/>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93790"/>
            <a:ext cx="7158368" cy="1862048"/>
          </a:xfrm>
          <a:prstGeom prst="rect">
            <a:avLst/>
          </a:prstGeom>
        </p:spPr>
        <p:txBody>
          <a:bodyPr wrap="square" anchor="t">
            <a:spAutoFit/>
          </a:bodyPr>
          <a:lstStyle/>
          <a:p>
            <a:r>
              <a:rPr lang="en-US" sz="2300" dirty="0" smtClean="0">
                <a:latin typeface="Arial"/>
                <a:cs typeface="Arial"/>
              </a:rPr>
              <a:t>My father has shared this with me at times when I was facing a tough situation – "Every project looks like a failure from the middle.”</a:t>
            </a:r>
          </a:p>
          <a:p>
            <a:pPr algn="r"/>
            <a:r>
              <a:rPr lang="en-US" sz="2300" dirty="0" smtClean="0">
                <a:latin typeface="Arial"/>
                <a:ea typeface="Arial" pitchFamily="-105" charset="0"/>
                <a:cs typeface="Arial"/>
              </a:rPr>
              <a:t>– </a:t>
            </a:r>
            <a:r>
              <a:rPr lang="en-US" sz="2300" dirty="0" smtClean="0">
                <a:latin typeface="Arial"/>
                <a:cs typeface="Arial"/>
              </a:rPr>
              <a:t>Tom </a:t>
            </a:r>
            <a:r>
              <a:rPr lang="en-US" sz="2300" dirty="0" err="1" smtClean="0">
                <a:latin typeface="Arial"/>
                <a:cs typeface="Arial"/>
              </a:rPr>
              <a:t>Klas</a:t>
            </a:r>
            <a:r>
              <a:rPr lang="en-US" sz="2300" dirty="0" smtClean="0">
                <a:latin typeface="Arial"/>
                <a:cs typeface="Arial"/>
              </a:rPr>
              <a:t> </a:t>
            </a:r>
            <a:br>
              <a:rPr lang="en-US" sz="2300" dirty="0" smtClean="0">
                <a:latin typeface="Arial"/>
                <a:cs typeface="Arial"/>
              </a:rPr>
            </a:br>
            <a:r>
              <a:rPr lang="en-US" sz="2300" i="1" dirty="0" smtClean="0">
                <a:latin typeface="Arial"/>
                <a:cs typeface="Arial"/>
              </a:rPr>
              <a:t>International Relations</a:t>
            </a:r>
            <a:endParaRPr lang="en-US" sz="2300" i="1" dirty="0" smtClean="0">
              <a:latin typeface="Arial"/>
              <a:ea typeface="Arial" pitchFamily="-105" charset="0"/>
              <a:cs typeface="Arial"/>
            </a:endParaRPr>
          </a:p>
        </p:txBody>
      </p:sp>
    </p:spTree>
  </p:cSld>
  <p:clrMapOvr>
    <a:masterClrMapping/>
  </p:clrMapOvr>
  <p:transition xmlns:p14="http://schemas.microsoft.com/office/powerpoint/2010/main" advClick="0" advTm="7000"/>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0022" y="2575634"/>
            <a:ext cx="7549363" cy="1446550"/>
          </a:xfrm>
          <a:prstGeom prst="rect">
            <a:avLst/>
          </a:prstGeom>
        </p:spPr>
        <p:txBody>
          <a:bodyPr wrap="square" anchor="t">
            <a:spAutoFit/>
          </a:bodyPr>
          <a:lstStyle/>
          <a:p>
            <a:pPr algn="ctr"/>
            <a:r>
              <a:rPr lang="en-US" sz="4400" dirty="0" err="1" smtClean="0"/>
              <a:t>Alimamy</a:t>
            </a:r>
            <a:r>
              <a:rPr lang="en-US" sz="4400" dirty="0" smtClean="0"/>
              <a:t> </a:t>
            </a:r>
            <a:r>
              <a:rPr lang="en-US" sz="4400" dirty="0" err="1" smtClean="0"/>
              <a:t>Fakulie</a:t>
            </a:r>
            <a:r>
              <a:rPr lang="en-US" sz="4400" dirty="0" smtClean="0"/>
              <a:t> </a:t>
            </a:r>
            <a:r>
              <a:rPr lang="en-US" sz="4400" dirty="0" err="1" smtClean="0"/>
              <a:t>Kamara</a:t>
            </a:r>
            <a:r>
              <a:rPr lang="en-US" sz="4400" dirty="0" smtClean="0"/>
              <a:t> </a:t>
            </a:r>
          </a:p>
          <a:p>
            <a:pPr algn="ctr"/>
            <a:r>
              <a:rPr lang="en-US" sz="4400" i="1" dirty="0" smtClean="0"/>
              <a:t>BA</a:t>
            </a:r>
            <a:r>
              <a:rPr lang="en-US" sz="4400" dirty="0" smtClean="0"/>
              <a:t> </a:t>
            </a:r>
            <a:r>
              <a:rPr lang="en-US" sz="4400" i="1" dirty="0" smtClean="0"/>
              <a:t>Economics</a:t>
            </a:r>
            <a:r>
              <a:rPr lang="en-US" sz="4400" dirty="0" smtClean="0"/>
              <a:t>  </a:t>
            </a:r>
            <a:endParaRPr lang="en-US" sz="2000" i="1" dirty="0" smtClean="0">
              <a:latin typeface="+mj-lt"/>
              <a:ea typeface="Arial" pitchFamily="-105" charset="0"/>
              <a:cs typeface="Arial"/>
            </a:endParaRPr>
          </a:p>
        </p:txBody>
      </p:sp>
    </p:spTree>
  </p:cSld>
  <p:clrMapOvr>
    <a:masterClrMapping/>
  </p:clrMapOvr>
  <p:transition xmlns:p14="http://schemas.microsoft.com/office/powerpoint/2010/main" advClick="0" advTm="7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84168"/>
            <a:ext cx="7158368" cy="2569935"/>
          </a:xfrm>
          <a:prstGeom prst="rect">
            <a:avLst/>
          </a:prstGeom>
        </p:spPr>
        <p:txBody>
          <a:bodyPr wrap="square">
            <a:spAutoFit/>
          </a:bodyPr>
          <a:lstStyle/>
          <a:p>
            <a:r>
              <a:rPr lang="en-US" sz="2300" dirty="0" smtClean="0">
                <a:latin typeface="Arial"/>
                <a:cs typeface="Arial"/>
              </a:rPr>
              <a:t>Congrats on making it this far! Take the skills and knowledge you have gained in college to help others and pursue your dreams! Keep positive and stay true to yourself; you can accomplish any aim to which you set your mind!</a:t>
            </a:r>
          </a:p>
          <a:p>
            <a:pPr algn="r"/>
            <a:r>
              <a:rPr lang="en-US" sz="2300" dirty="0" smtClean="0">
                <a:latin typeface="Arial"/>
                <a:ea typeface="Arial" pitchFamily="-105" charset="0"/>
                <a:cs typeface="Arial"/>
              </a:rPr>
              <a:t>						– </a:t>
            </a:r>
            <a:r>
              <a:rPr lang="en-US" sz="2300" dirty="0" smtClean="0">
                <a:latin typeface="Arial"/>
                <a:cs typeface="Arial"/>
              </a:rPr>
              <a:t>Meghan Marx </a:t>
            </a:r>
            <a:br>
              <a:rPr lang="en-US" sz="2300" dirty="0" smtClean="0">
                <a:latin typeface="Arial"/>
                <a:cs typeface="Arial"/>
              </a:rPr>
            </a:br>
            <a:r>
              <a:rPr lang="en-US" sz="2300" i="1" dirty="0" smtClean="0">
                <a:latin typeface="Arial"/>
                <a:cs typeface="Arial"/>
              </a:rPr>
              <a:t>‘08 Political Science and German Studies</a:t>
            </a:r>
            <a:endParaRPr lang="en-US" sz="2300" i="1" dirty="0" smtClean="0">
              <a:latin typeface="Arial"/>
              <a:ea typeface="Arial" pitchFamily="-105" charset="0"/>
              <a:cs typeface="Arial"/>
            </a:endParaRPr>
          </a:p>
        </p:txBody>
      </p:sp>
    </p:spTree>
  </p:cSld>
  <p:clrMapOvr>
    <a:masterClrMapping/>
  </p:clrMapOvr>
  <p:transition xmlns:p14="http://schemas.microsoft.com/office/powerpoint/2010/main" advClick="0" advTm="7000"/>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50038"/>
            <a:ext cx="8229600" cy="1143000"/>
          </a:xfrm>
        </p:spPr>
        <p:txBody>
          <a:bodyPr>
            <a:noAutofit/>
          </a:bodyPr>
          <a:lstStyle/>
          <a:p>
            <a:r>
              <a:rPr lang="en-US" dirty="0" err="1" smtClean="0"/>
              <a:t>Jeong</a:t>
            </a:r>
            <a:r>
              <a:rPr lang="en-US" dirty="0" smtClean="0"/>
              <a:t> </a:t>
            </a:r>
            <a:r>
              <a:rPr lang="en-US" dirty="0" err="1" smtClean="0"/>
              <a:t>Gyun</a:t>
            </a:r>
            <a:r>
              <a:rPr lang="en-US" dirty="0" smtClean="0"/>
              <a:t> Kang </a:t>
            </a:r>
            <a:br>
              <a:rPr lang="en-US" dirty="0" smtClean="0"/>
            </a:br>
            <a:r>
              <a:rPr lang="en-US" i="1" dirty="0" smtClean="0"/>
              <a:t>BA</a:t>
            </a:r>
            <a:r>
              <a:rPr lang="en-US" dirty="0" smtClean="0"/>
              <a:t> </a:t>
            </a:r>
            <a:r>
              <a:rPr lang="en-US" i="1" dirty="0" smtClean="0"/>
              <a:t>Political Science</a:t>
            </a:r>
            <a:r>
              <a:rPr lang="en-US" dirty="0" smtClean="0"/>
              <a:t> </a:t>
            </a:r>
            <a:br>
              <a:rPr lang="en-US" dirty="0" smtClean="0"/>
            </a:br>
            <a:r>
              <a:rPr lang="en-US" dirty="0" smtClean="0"/>
              <a:t> </a:t>
            </a:r>
            <a:r>
              <a:rPr lang="en-US" sz="1800" dirty="0" smtClean="0"/>
              <a:t/>
            </a:r>
            <a:br>
              <a:rPr lang="en-US" sz="1800" dirty="0" smtClean="0"/>
            </a:br>
            <a:r>
              <a:rPr lang="en-US" sz="1800" dirty="0" smtClean="0"/>
              <a:t>Thank for supporting me</a:t>
            </a:r>
            <a:r>
              <a:rPr lang="en-US" sz="1800" dirty="0" smtClean="0"/>
              <a:t>: Elizabeth </a:t>
            </a:r>
            <a:r>
              <a:rPr lang="en-US" sz="1800" dirty="0" smtClean="0"/>
              <a:t>Beaumont, Rose </a:t>
            </a:r>
            <a:r>
              <a:rPr lang="en-US" sz="1800" dirty="0" err="1" smtClean="0"/>
              <a:t>Miskowiec</a:t>
            </a:r>
            <a:r>
              <a:rPr lang="en-US" sz="1800" dirty="0" smtClean="0"/>
              <a:t>, and </a:t>
            </a:r>
            <a:r>
              <a:rPr lang="en-US" sz="1800" dirty="0" smtClean="0"/>
              <a:t>Christopher </a:t>
            </a:r>
            <a:r>
              <a:rPr lang="en-US" sz="1800" dirty="0" err="1" smtClean="0"/>
              <a:t>Xaphakdy</a:t>
            </a:r>
            <a:r>
              <a:rPr lang="en-US" sz="1800" dirty="0" smtClean="0"/>
              <a:t>! Lastly, I </a:t>
            </a:r>
            <a:r>
              <a:rPr lang="en-US" sz="1800" dirty="0" smtClean="0"/>
              <a:t>love </a:t>
            </a:r>
            <a:r>
              <a:rPr lang="en-US" sz="1800" dirty="0" smtClean="0"/>
              <a:t>you mom, Heidi and Sophie Ham. </a:t>
            </a:r>
            <a:endParaRPr lang="en-US" sz="1800" dirty="0"/>
          </a:p>
        </p:txBody>
      </p:sp>
    </p:spTree>
  </p:cSld>
  <p:clrMapOvr>
    <a:masterClrMapping/>
  </p:clrMapOvr>
  <p:transition xmlns:p14="http://schemas.microsoft.com/office/powerpoint/2010/main" advClick="0" advTm="7000"/>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70415"/>
            <a:ext cx="8229600" cy="1143000"/>
          </a:xfrm>
        </p:spPr>
        <p:txBody>
          <a:bodyPr>
            <a:noAutofit/>
          </a:bodyPr>
          <a:lstStyle/>
          <a:p>
            <a:r>
              <a:rPr lang="en-US" dirty="0" smtClean="0"/>
              <a:t>Patrick Steven Kenny </a:t>
            </a:r>
            <a:br>
              <a:rPr lang="en-US" dirty="0" smtClean="0"/>
            </a:br>
            <a:r>
              <a:rPr lang="en-US" i="1" dirty="0" smtClean="0"/>
              <a:t>BA</a:t>
            </a:r>
            <a:r>
              <a:rPr lang="en-US" dirty="0" smtClean="0"/>
              <a:t> </a:t>
            </a:r>
            <a:r>
              <a:rPr lang="en-US" i="1" dirty="0" smtClean="0"/>
              <a:t>History</a:t>
            </a:r>
            <a:r>
              <a:rPr lang="en-US" dirty="0" smtClean="0"/>
              <a:t> </a:t>
            </a:r>
            <a:endParaRPr lang="en-US" dirty="0"/>
          </a:p>
        </p:txBody>
      </p:sp>
    </p:spTree>
  </p:cSld>
  <p:clrMapOvr>
    <a:masterClrMapping/>
  </p:clrMapOvr>
  <p:transition xmlns:p14="http://schemas.microsoft.com/office/powerpoint/2010/main" advClick="0" advTm="7000"/>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68611" name="Picture 4" descr="060905_8739"/>
          <p:cNvPicPr>
            <a:picLocks noChangeAspect="1" noChangeArrowheads="1"/>
          </p:cNvPicPr>
          <p:nvPr/>
        </p:nvPicPr>
        <p:blipFill>
          <a:blip r:embed="rId4"/>
          <a:srcRect/>
          <a:stretch>
            <a:fillRect/>
          </a:stretch>
        </p:blipFill>
        <p:spPr bwMode="auto">
          <a:xfrm>
            <a:off x="685800" y="762000"/>
            <a:ext cx="7786688" cy="5183188"/>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405472"/>
            <a:ext cx="7158368" cy="2923878"/>
          </a:xfrm>
          <a:prstGeom prst="rect">
            <a:avLst/>
          </a:prstGeom>
        </p:spPr>
        <p:txBody>
          <a:bodyPr wrap="square" anchor="t">
            <a:spAutoFit/>
          </a:bodyPr>
          <a:lstStyle/>
          <a:p>
            <a:r>
              <a:rPr lang="en-US" sz="2300" dirty="0" smtClean="0">
                <a:latin typeface="Ariel"/>
                <a:cs typeface="Ariel"/>
              </a:rPr>
              <a:t>Remember the U of M as you make your way through life’s journey and think of those on campus who made your years at the U meaningful and worthwhile ones. When the pleas for funds come, open your hearts, minds and wallets. Here's to the adventures that await you.</a:t>
            </a:r>
          </a:p>
          <a:p>
            <a:pPr algn="r"/>
            <a:r>
              <a:rPr lang="en-US" sz="2300" dirty="0" smtClean="0">
                <a:latin typeface="Arial" pitchFamily="-105" charset="0"/>
                <a:ea typeface="Arial" pitchFamily="-105" charset="0"/>
                <a:cs typeface="Arial" pitchFamily="-105" charset="0"/>
              </a:rPr>
              <a:t>– </a:t>
            </a:r>
            <a:r>
              <a:rPr lang="en-US" sz="2300" dirty="0" smtClean="0">
                <a:latin typeface="Ariel"/>
                <a:cs typeface="Ariel"/>
              </a:rPr>
              <a:t>Larry Gold </a:t>
            </a:r>
            <a:br>
              <a:rPr lang="en-US" sz="2300" dirty="0" smtClean="0">
                <a:latin typeface="Ariel"/>
                <a:cs typeface="Ariel"/>
              </a:rPr>
            </a:br>
            <a:r>
              <a:rPr lang="en-US" sz="2300" i="1" dirty="0" smtClean="0">
                <a:latin typeface="Ariel"/>
                <a:cs typeface="Ariel"/>
              </a:rPr>
              <a:t>’64 Political Science</a:t>
            </a:r>
            <a:endParaRPr lang="en-US" sz="2300" i="1" dirty="0" smtClean="0">
              <a:latin typeface="Arial" pitchFamily="-105" charset="0"/>
              <a:ea typeface="Arial" pitchFamily="-105" charset="0"/>
              <a:cs typeface="Arial" pitchFamily="-105" charset="0"/>
            </a:endParaRPr>
          </a:p>
        </p:txBody>
      </p:sp>
    </p:spTree>
  </p:cSld>
  <p:clrMapOvr>
    <a:masterClrMapping/>
  </p:clrMapOvr>
  <p:transition xmlns:p14="http://schemas.microsoft.com/office/powerpoint/2010/main" advClick="0" advTm="700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69662"/>
            <a:ext cx="8229600" cy="1143000"/>
          </a:xfrm>
        </p:spPr>
        <p:txBody>
          <a:bodyPr>
            <a:noAutofit/>
          </a:bodyPr>
          <a:lstStyle/>
          <a:p>
            <a:r>
              <a:rPr lang="en-US" dirty="0" smtClean="0"/>
              <a:t>Anna Elizabeth </a:t>
            </a:r>
            <a:r>
              <a:rPr lang="en-US" dirty="0" err="1" smtClean="0"/>
              <a:t>Kerben</a:t>
            </a:r>
            <a:r>
              <a:rPr lang="en-US" dirty="0" smtClean="0"/>
              <a:t> </a:t>
            </a:r>
            <a:br>
              <a:rPr lang="en-US" dirty="0" smtClean="0"/>
            </a:br>
            <a:r>
              <a:rPr lang="en-US" i="1" dirty="0" smtClean="0"/>
              <a:t>BA</a:t>
            </a:r>
            <a:r>
              <a:rPr lang="en-US" dirty="0" smtClean="0"/>
              <a:t> </a:t>
            </a:r>
            <a:r>
              <a:rPr lang="en-US" i="1" dirty="0" smtClean="0"/>
              <a:t>Global Studies</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endParaRPr lang="en-US" dirty="0"/>
          </a:p>
        </p:txBody>
      </p:sp>
    </p:spTree>
  </p:cSld>
  <p:clrMapOvr>
    <a:masterClrMapping/>
  </p:clrMapOvr>
  <p:transition xmlns:p14="http://schemas.microsoft.com/office/powerpoint/2010/main" advClick="0" advTm="7000"/>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857500"/>
            <a:ext cx="8229600" cy="1143000"/>
          </a:xfrm>
        </p:spPr>
        <p:txBody>
          <a:bodyPr>
            <a:noAutofit/>
          </a:bodyPr>
          <a:lstStyle/>
          <a:p>
            <a:r>
              <a:rPr lang="en-US" dirty="0" smtClean="0"/>
              <a:t>Lauren Yon-</a:t>
            </a:r>
            <a:r>
              <a:rPr lang="en-US" dirty="0" err="1"/>
              <a:t>S</a:t>
            </a:r>
            <a:r>
              <a:rPr lang="en-US" dirty="0" err="1" smtClean="0"/>
              <a:t>oo</a:t>
            </a:r>
            <a:r>
              <a:rPr lang="en-US" dirty="0" smtClean="0"/>
              <a:t> Kim</a:t>
            </a:r>
            <a:br>
              <a:rPr lang="en-US" dirty="0" smtClean="0"/>
            </a:br>
            <a:r>
              <a:rPr lang="en-US" i="1" dirty="0" smtClean="0"/>
              <a:t>BA</a:t>
            </a:r>
            <a:r>
              <a:rPr lang="en-US" dirty="0" smtClean="0"/>
              <a:t> </a:t>
            </a:r>
            <a:r>
              <a:rPr lang="en-US" i="1" dirty="0" smtClean="0"/>
              <a:t>Global Studies</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r>
              <a:rPr lang="en-US" i="1" dirty="0" smtClean="0"/>
              <a:t> </a:t>
            </a:r>
            <a:r>
              <a:rPr lang="en-US" dirty="0" smtClean="0"/>
              <a:t> </a:t>
            </a:r>
            <a:br>
              <a:rPr lang="en-US" dirty="0" smtClean="0"/>
            </a:br>
            <a:r>
              <a:rPr lang="en-US" i="1" dirty="0" smtClean="0"/>
              <a:t>High Distinction</a:t>
            </a:r>
            <a:r>
              <a:rPr lang="en-US" dirty="0" smtClean="0"/>
              <a:t> </a:t>
            </a:r>
            <a:br>
              <a:rPr lang="en-US" dirty="0" smtClean="0"/>
            </a:br>
            <a:r>
              <a:rPr lang="en-US" i="1" dirty="0" smtClean="0"/>
              <a:t>summa cum laude</a:t>
            </a:r>
            <a:r>
              <a:rPr lang="en-US" dirty="0" smtClean="0"/>
              <a:t> </a:t>
            </a:r>
            <a:r>
              <a:rPr lang="en-US" i="1" dirty="0" smtClean="0"/>
              <a:t> </a:t>
            </a:r>
            <a:r>
              <a:rPr lang="en-US" dirty="0" smtClean="0"/>
              <a:t> </a:t>
            </a:r>
            <a:br>
              <a:rPr lang="en-US" dirty="0" smtClean="0"/>
            </a:br>
            <a:r>
              <a:rPr lang="en-US" dirty="0" smtClean="0"/>
              <a:t/>
            </a:r>
            <a:br>
              <a:rPr lang="en-US" dirty="0" smtClean="0"/>
            </a:br>
            <a:r>
              <a:rPr lang="en-US" sz="1800" dirty="0" smtClean="0"/>
              <a:t>Thanks Dad and Mom for all the support not only financial but also emotional one! Thanks friends for being there. I Love you so much!   </a:t>
            </a:r>
            <a:endParaRPr lang="en-US" sz="1800" dirty="0"/>
          </a:p>
        </p:txBody>
      </p:sp>
    </p:spTree>
  </p:cSld>
  <p:clrMapOvr>
    <a:masterClrMapping/>
  </p:clrMapOvr>
  <p:transition xmlns:p14="http://schemas.microsoft.com/office/powerpoint/2010/main" advClick="0" advTm="7000"/>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43029" y="2134580"/>
            <a:ext cx="5254438" cy="2800767"/>
          </a:xfrm>
          <a:prstGeom prst="rect">
            <a:avLst/>
          </a:prstGeom>
          <a:noFill/>
        </p:spPr>
        <p:txBody>
          <a:bodyPr wrap="none" rtlCol="0">
            <a:spAutoFit/>
          </a:bodyPr>
          <a:lstStyle/>
          <a:p>
            <a:pPr algn="ctr"/>
            <a:r>
              <a:rPr lang="en-US" sz="4400" dirty="0" smtClean="0"/>
              <a:t>Katie Laura Knoblauch </a:t>
            </a:r>
          </a:p>
          <a:p>
            <a:pPr algn="ctr"/>
            <a:r>
              <a:rPr lang="en-US" sz="4400" i="1" dirty="0" smtClean="0"/>
              <a:t>BS</a:t>
            </a:r>
            <a:r>
              <a:rPr lang="en-US" sz="4400" dirty="0" smtClean="0"/>
              <a:t> </a:t>
            </a:r>
            <a:r>
              <a:rPr lang="en-US" sz="4400" i="1" dirty="0" smtClean="0"/>
              <a:t>Urban Studies</a:t>
            </a:r>
            <a:r>
              <a:rPr lang="en-US" sz="4400" dirty="0" smtClean="0"/>
              <a:t> </a:t>
            </a:r>
            <a:endParaRPr lang="en-US" sz="4400" i="1" dirty="0" smtClean="0"/>
          </a:p>
          <a:p>
            <a:pPr algn="ctr"/>
            <a:r>
              <a:rPr lang="en-US" sz="4400" i="1" dirty="0" smtClean="0"/>
              <a:t> </a:t>
            </a:r>
            <a:r>
              <a:rPr lang="en-US" sz="4400" dirty="0" smtClean="0"/>
              <a:t> </a:t>
            </a:r>
          </a:p>
          <a:p>
            <a:pPr algn="ctr"/>
            <a:r>
              <a:rPr lang="en-US" dirty="0" smtClean="0"/>
              <a:t>It is never too late! </a:t>
            </a:r>
            <a:r>
              <a:rPr lang="en-US" sz="4400" dirty="0" smtClean="0"/>
              <a:t>  </a:t>
            </a:r>
            <a:endParaRPr lang="en-US" sz="2000" dirty="0" smtClean="0">
              <a:latin typeface="+mj-lt"/>
            </a:endParaRPr>
          </a:p>
        </p:txBody>
      </p:sp>
    </p:spTree>
  </p:cSld>
  <p:clrMapOvr>
    <a:masterClrMapping/>
  </p:clrMapOvr>
  <p:transition xmlns:p14="http://schemas.microsoft.com/office/powerpoint/2010/main" advClick="0" advTm="7000"/>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70659" name="Picture 4" descr="060426_3868v2"/>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93790"/>
            <a:ext cx="7158368" cy="2554545"/>
          </a:xfrm>
          <a:prstGeom prst="rect">
            <a:avLst/>
          </a:prstGeom>
        </p:spPr>
        <p:txBody>
          <a:bodyPr wrap="square" anchor="t">
            <a:spAutoFit/>
          </a:bodyPr>
          <a:lstStyle/>
          <a:p>
            <a:r>
              <a:rPr lang="en-US" sz="2000" dirty="0" smtClean="0">
                <a:latin typeface="Arial"/>
                <a:cs typeface="Arial"/>
              </a:rPr>
              <a:t>I have more and more come to the conclusion that to take advantage of an education, we need to become well rounded and critical and informed thinkers in many areas. In a democracy people need to know about a great deal relating to our culture and those of the whole world historically. Don't just be a robot, be a whole human being.</a:t>
            </a:r>
          </a:p>
          <a:p>
            <a:pPr algn="r"/>
            <a:r>
              <a:rPr lang="en-US" sz="2000" dirty="0" smtClean="0">
                <a:latin typeface="Arial"/>
                <a:ea typeface="Arial" pitchFamily="-105" charset="0"/>
                <a:cs typeface="Arial"/>
              </a:rPr>
              <a:t>– </a:t>
            </a:r>
            <a:r>
              <a:rPr lang="en-US" sz="2000" dirty="0" smtClean="0">
                <a:latin typeface="Arial"/>
                <a:cs typeface="Arial"/>
              </a:rPr>
              <a:t>Mark Walsh</a:t>
            </a:r>
            <a:br>
              <a:rPr lang="en-US" sz="2000" dirty="0" smtClean="0">
                <a:latin typeface="Arial"/>
                <a:cs typeface="Arial"/>
              </a:rPr>
            </a:br>
            <a:r>
              <a:rPr lang="en-US" sz="2000" i="1" dirty="0" smtClean="0">
                <a:latin typeface="Arial"/>
                <a:cs typeface="Arial"/>
              </a:rPr>
              <a:t>‘90 Philosophy</a:t>
            </a:r>
            <a:endParaRPr lang="en-US" sz="2000" i="1" dirty="0" smtClean="0">
              <a:latin typeface="Arial"/>
              <a:ea typeface="Arial" pitchFamily="-105" charset="0"/>
              <a:cs typeface="Arial"/>
            </a:endParaRPr>
          </a:p>
        </p:txBody>
      </p:sp>
    </p:spTree>
  </p:cSld>
  <p:clrMapOvr>
    <a:masterClrMapping/>
  </p:clrMapOvr>
  <p:transition xmlns:p14="http://schemas.microsoft.com/office/powerpoint/2010/main" advClick="0" advTm="7000"/>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309532"/>
            <a:ext cx="7158368" cy="2400657"/>
          </a:xfrm>
          <a:prstGeom prst="rect">
            <a:avLst/>
          </a:prstGeom>
        </p:spPr>
        <p:txBody>
          <a:bodyPr wrap="square" anchor="t">
            <a:spAutoFit/>
          </a:bodyPr>
          <a:lstStyle/>
          <a:p>
            <a:pPr algn="ctr"/>
            <a:r>
              <a:rPr lang="en-US" sz="4400" dirty="0" err="1" smtClean="0"/>
              <a:t>Youngjin</a:t>
            </a:r>
            <a:r>
              <a:rPr lang="en-US" sz="4400" dirty="0" smtClean="0"/>
              <a:t> </a:t>
            </a:r>
            <a:r>
              <a:rPr lang="en-US" sz="4400" dirty="0" err="1" smtClean="0"/>
              <a:t>Ko</a:t>
            </a:r>
            <a:r>
              <a:rPr lang="en-US" sz="4400" dirty="0" smtClean="0"/>
              <a:t> </a:t>
            </a:r>
          </a:p>
          <a:p>
            <a:pPr algn="ctr"/>
            <a:r>
              <a:rPr lang="en-US" sz="4400" i="1" dirty="0" smtClean="0"/>
              <a:t>BA</a:t>
            </a:r>
            <a:r>
              <a:rPr lang="en-US" sz="4400" dirty="0" smtClean="0"/>
              <a:t> </a:t>
            </a:r>
            <a:r>
              <a:rPr lang="en-US" sz="4400" i="1" dirty="0" smtClean="0"/>
              <a:t>Economics</a:t>
            </a:r>
            <a:r>
              <a:rPr lang="en-US" sz="4400" dirty="0" smtClean="0"/>
              <a:t> </a:t>
            </a:r>
          </a:p>
          <a:p>
            <a:pPr algn="ctr"/>
            <a:endParaRPr lang="en-US" sz="4400" dirty="0" smtClean="0"/>
          </a:p>
          <a:p>
            <a:pPr algn="ctr"/>
            <a:r>
              <a:rPr lang="en-US" dirty="0" smtClean="0"/>
              <a:t>Finally, we are done! New challenges are waiting for us! Go Gophers! </a:t>
            </a:r>
            <a:endParaRPr lang="en-US" i="1" dirty="0" smtClean="0">
              <a:latin typeface="+mj-lt"/>
              <a:ea typeface="Arial" pitchFamily="-105" charset="0"/>
              <a:cs typeface="Arial"/>
            </a:endParaRPr>
          </a:p>
        </p:txBody>
      </p:sp>
    </p:spTree>
  </p:cSld>
  <p:clrMapOvr>
    <a:masterClrMapping/>
  </p:clrMapOvr>
  <p:transition xmlns:p14="http://schemas.microsoft.com/office/powerpoint/2010/main" advClick="0" advTm="7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16707" y="2081657"/>
            <a:ext cx="8284542" cy="2832404"/>
          </a:xfrm>
          <a:prstGeom prst="rect">
            <a:avLst/>
          </a:prstGeom>
        </p:spPr>
        <p:txBody>
          <a:bodyPr vert="horz" lIns="91440" tIns="45720" rIns="91440" bIns="45720" rtlCol="0" anchor="ctr">
            <a:normAutofit/>
          </a:bodyPr>
          <a:lstStyle/>
          <a:p>
            <a:pPr algn="ctr"/>
            <a:r>
              <a:rPr lang="en-US" sz="5400" dirty="0" err="1" smtClean="0"/>
              <a:t>Qutbi</a:t>
            </a:r>
            <a:r>
              <a:rPr lang="en-US" sz="5400" dirty="0" smtClean="0"/>
              <a:t> Hassan Adam </a:t>
            </a:r>
          </a:p>
          <a:p>
            <a:pPr algn="ctr"/>
            <a:r>
              <a:rPr lang="en-US" sz="5400" i="1" dirty="0" smtClean="0"/>
              <a:t>BA</a:t>
            </a:r>
            <a:r>
              <a:rPr lang="en-US" sz="5400" dirty="0" smtClean="0"/>
              <a:t> </a:t>
            </a:r>
            <a:r>
              <a:rPr lang="en-US" sz="5400" i="1" dirty="0" smtClean="0"/>
              <a:t>Political Science</a:t>
            </a:r>
            <a:r>
              <a:rPr lang="en-US" sz="5400" dirty="0" smtClean="0"/>
              <a:t> </a:t>
            </a:r>
            <a:endParaRPr kumimoji="0" lang="en-US" sz="2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xmlns:p14="http://schemas.microsoft.com/office/powerpoint/2010/main" advClick="0" advTm="7000"/>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3000219"/>
            <a:ext cx="8229600" cy="1143000"/>
          </a:xfrm>
        </p:spPr>
        <p:txBody>
          <a:bodyPr>
            <a:noAutofit/>
          </a:bodyPr>
          <a:lstStyle/>
          <a:p>
            <a:r>
              <a:rPr lang="en-US" dirty="0" smtClean="0"/>
              <a:t>Emily </a:t>
            </a:r>
            <a:r>
              <a:rPr lang="en-US" dirty="0" smtClean="0"/>
              <a:t>Lauren Kramer </a:t>
            </a:r>
            <a:br>
              <a:rPr lang="en-US" dirty="0" smtClean="0"/>
            </a:br>
            <a:r>
              <a:rPr lang="en-US" i="1" dirty="0" smtClean="0"/>
              <a:t>BIS</a:t>
            </a:r>
            <a:r>
              <a:rPr lang="en-US" dirty="0" smtClean="0"/>
              <a:t> </a:t>
            </a:r>
            <a:r>
              <a:rPr lang="en-US" i="1" dirty="0" smtClean="0"/>
              <a:t>Global Studies, Public Health and Sustainability Studies</a:t>
            </a:r>
            <a:r>
              <a:rPr lang="en-US" dirty="0" smtClean="0"/>
              <a:t> </a:t>
            </a:r>
            <a:br>
              <a:rPr lang="en-US" dirty="0" smtClean="0"/>
            </a:br>
            <a:r>
              <a:rPr lang="en-US" dirty="0" smtClean="0"/>
              <a:t/>
            </a:r>
            <a:br>
              <a:rPr lang="en-US" dirty="0" smtClean="0"/>
            </a:br>
            <a:r>
              <a:rPr lang="en-US" sz="1800" dirty="0" smtClean="0"/>
              <a:t>"And the day came when the risk to remain tight in a bud was more painful than the risk it took to blossom</a:t>
            </a:r>
            <a:r>
              <a:rPr lang="en-US" sz="1800" dirty="0" smtClean="0"/>
              <a:t>.” -</a:t>
            </a:r>
            <a:r>
              <a:rPr lang="en-US" sz="1800" dirty="0" err="1" smtClean="0"/>
              <a:t>Anais</a:t>
            </a:r>
            <a:r>
              <a:rPr lang="en-US" sz="1800" dirty="0" smtClean="0"/>
              <a:t> </a:t>
            </a:r>
            <a:r>
              <a:rPr lang="en-US" sz="1800" dirty="0" smtClean="0"/>
              <a:t>Nin </a:t>
            </a:r>
            <a:endParaRPr lang="en-US" sz="1800" dirty="0"/>
          </a:p>
        </p:txBody>
      </p:sp>
    </p:spTree>
  </p:cSld>
  <p:clrMapOvr>
    <a:masterClrMapping/>
  </p:clrMapOvr>
  <p:transition xmlns:p14="http://schemas.microsoft.com/office/powerpoint/2010/main" advClick="0" advTm="7000"/>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7771" y="3120227"/>
            <a:ext cx="7705049" cy="1143000"/>
          </a:xfrm>
        </p:spPr>
        <p:txBody>
          <a:bodyPr>
            <a:normAutofit fontScale="90000"/>
          </a:bodyPr>
          <a:lstStyle/>
          <a:p>
            <a:r>
              <a:rPr lang="en-US" sz="4800" dirty="0" smtClean="0"/>
              <a:t>Abigail </a:t>
            </a:r>
            <a:r>
              <a:rPr lang="en-US" sz="4800" dirty="0" err="1" smtClean="0"/>
              <a:t>Krzmarzick</a:t>
            </a:r>
            <a:r>
              <a:rPr lang="en-US" sz="4800" dirty="0" smtClean="0"/>
              <a:t> </a:t>
            </a:r>
            <a:br>
              <a:rPr lang="en-US" sz="4800" dirty="0" smtClean="0"/>
            </a:br>
            <a:r>
              <a:rPr lang="en-US" sz="4800" i="1" dirty="0" smtClean="0"/>
              <a:t>BA</a:t>
            </a:r>
            <a:r>
              <a:rPr lang="en-US" sz="4800" dirty="0" smtClean="0"/>
              <a:t> </a:t>
            </a:r>
            <a:r>
              <a:rPr lang="en-US" sz="4800" i="1" dirty="0" smtClean="0"/>
              <a:t>Spanish Studies</a:t>
            </a:r>
            <a:r>
              <a:rPr lang="en-US" sz="4800" dirty="0" smtClean="0"/>
              <a:t> </a:t>
            </a:r>
            <a:br>
              <a:rPr lang="en-US" sz="4800" dirty="0" smtClean="0"/>
            </a:br>
            <a:r>
              <a:rPr lang="en-US" sz="4800" i="1" dirty="0" smtClean="0"/>
              <a:t>Distinction</a:t>
            </a:r>
            <a:r>
              <a:rPr lang="en-US" sz="4800" dirty="0" smtClean="0"/>
              <a:t> </a:t>
            </a:r>
            <a:br>
              <a:rPr lang="en-US" sz="4800" dirty="0" smtClean="0"/>
            </a:br>
            <a:r>
              <a:rPr lang="en-US" sz="4800" dirty="0" smtClean="0"/>
              <a:t/>
            </a:r>
            <a:br>
              <a:rPr lang="en-US" sz="4800" dirty="0" smtClean="0"/>
            </a:br>
            <a:r>
              <a:rPr lang="en-US" sz="2000" dirty="0" smtClean="0"/>
              <a:t>Sometimes, there are bigger plans out there waiting for you than you could have ever imagined for yourself. ¡</a:t>
            </a:r>
            <a:r>
              <a:rPr lang="en-US" sz="2000" dirty="0" err="1" smtClean="0"/>
              <a:t>Así</a:t>
            </a:r>
            <a:r>
              <a:rPr lang="en-US" sz="2000" dirty="0" smtClean="0"/>
              <a:t> </a:t>
            </a:r>
            <a:r>
              <a:rPr lang="en-US" sz="2000" dirty="0" err="1" smtClean="0"/>
              <a:t>es</a:t>
            </a:r>
            <a:r>
              <a:rPr lang="en-US" sz="2000" dirty="0" smtClean="0"/>
              <a:t> la </a:t>
            </a:r>
            <a:r>
              <a:rPr lang="en-US" sz="2000" dirty="0" err="1" smtClean="0"/>
              <a:t>vida</a:t>
            </a:r>
            <a:r>
              <a:rPr lang="en-US" sz="2000" dirty="0" smtClean="0"/>
              <a:t>, hay </a:t>
            </a:r>
            <a:r>
              <a:rPr lang="en-US" sz="2000" dirty="0" err="1" smtClean="0"/>
              <a:t>que</a:t>
            </a:r>
            <a:r>
              <a:rPr lang="en-US" sz="2000" dirty="0" smtClean="0"/>
              <a:t> </a:t>
            </a:r>
            <a:r>
              <a:rPr lang="en-US" sz="2000" dirty="0" err="1" smtClean="0"/>
              <a:t>viver</a:t>
            </a:r>
            <a:r>
              <a:rPr lang="en-US" sz="2000" dirty="0" smtClean="0"/>
              <a:t>! </a:t>
            </a:r>
            <a:endParaRPr lang="en-US" sz="2000" i="1" dirty="0"/>
          </a:p>
        </p:txBody>
      </p:sp>
    </p:spTree>
  </p:cSld>
  <p:clrMapOvr>
    <a:masterClrMapping/>
  </p:clrMapOvr>
  <p:transition xmlns:p14="http://schemas.microsoft.com/office/powerpoint/2010/main" advClick="0" advTm="7000"/>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pic>
        <p:nvPicPr>
          <p:cNvPr id="81922" name="Picture 3" descr="brochure_1708"/>
          <p:cNvPicPr>
            <a:picLocks noGrp="1" noChangeAspect="1" noChangeArrowheads="1"/>
          </p:cNvPicPr>
          <p:nvPr>
            <p:ph/>
          </p:nvPr>
        </p:nvPicPr>
        <p:blipFill>
          <a:blip r:embed="rId4"/>
          <a:srcRect/>
          <a:stretch>
            <a:fillRect/>
          </a:stretch>
        </p:blipFill>
        <p:spPr>
          <a:xfrm>
            <a:off x="685800" y="760413"/>
            <a:ext cx="7772400" cy="5183187"/>
          </a:xfrm>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16815"/>
            <a:ext cx="7158368" cy="2923878"/>
          </a:xfrm>
          <a:prstGeom prst="rect">
            <a:avLst/>
          </a:prstGeom>
        </p:spPr>
        <p:txBody>
          <a:bodyPr wrap="square" anchor="t">
            <a:spAutoFit/>
          </a:bodyPr>
          <a:lstStyle/>
          <a:p>
            <a:r>
              <a:rPr lang="en-US" sz="2300" dirty="0" smtClean="0">
                <a:latin typeface="Arial"/>
                <a:cs typeface="Arial"/>
              </a:rPr>
              <a:t>Be appreciative of the opportunities afforded to you at this wonderful institution. Its history...past and present...are special. </a:t>
            </a:r>
          </a:p>
          <a:p>
            <a:endParaRPr lang="en-US" sz="2300" dirty="0" smtClean="0">
              <a:latin typeface="Arial"/>
              <a:cs typeface="Arial"/>
            </a:endParaRPr>
          </a:p>
          <a:p>
            <a:r>
              <a:rPr lang="en-US" sz="2300" dirty="0" smtClean="0">
                <a:latin typeface="Arial"/>
                <a:cs typeface="Arial"/>
              </a:rPr>
              <a:t>You are a part of the family of CLA. Be proud of that heritage.</a:t>
            </a:r>
          </a:p>
          <a:p>
            <a:pPr algn="r"/>
            <a:r>
              <a:rPr lang="en-US" sz="2300" dirty="0" smtClean="0">
                <a:latin typeface="Arial"/>
                <a:ea typeface="Arial" pitchFamily="-105" charset="0"/>
                <a:cs typeface="Arial"/>
              </a:rPr>
              <a:t>– </a:t>
            </a:r>
            <a:r>
              <a:rPr lang="en-US" sz="2300" dirty="0" smtClean="0">
                <a:latin typeface="Arial"/>
                <a:cs typeface="Arial"/>
              </a:rPr>
              <a:t>Kathryn Anderson </a:t>
            </a:r>
            <a:br>
              <a:rPr lang="en-US" sz="2300" dirty="0" smtClean="0">
                <a:latin typeface="Arial"/>
                <a:cs typeface="Arial"/>
              </a:rPr>
            </a:br>
            <a:r>
              <a:rPr lang="en-US" sz="2300" i="1" dirty="0" smtClean="0">
                <a:latin typeface="Arial"/>
                <a:cs typeface="Arial"/>
              </a:rPr>
              <a:t>'66 Sociology</a:t>
            </a:r>
            <a:endParaRPr lang="en-US" sz="2300" i="1" dirty="0" smtClean="0">
              <a:latin typeface="Arial"/>
              <a:ea typeface="Arial" pitchFamily="-105" charset="0"/>
              <a:cs typeface="Arial"/>
            </a:endParaRPr>
          </a:p>
        </p:txBody>
      </p:sp>
    </p:spTree>
  </p:cSld>
  <p:clrMapOvr>
    <a:masterClrMapping/>
  </p:clrMapOvr>
  <p:transition xmlns:p14="http://schemas.microsoft.com/office/powerpoint/2010/main" advClick="0" advTm="7000"/>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0023" y="2219218"/>
            <a:ext cx="7449360" cy="2123658"/>
          </a:xfrm>
          <a:prstGeom prst="rect">
            <a:avLst/>
          </a:prstGeom>
        </p:spPr>
        <p:txBody>
          <a:bodyPr wrap="square" anchor="t">
            <a:spAutoFit/>
          </a:bodyPr>
          <a:lstStyle/>
          <a:p>
            <a:pPr algn="ctr"/>
            <a:r>
              <a:rPr lang="en-US" sz="4400" dirty="0" err="1" smtClean="0"/>
              <a:t>Yia</a:t>
            </a:r>
            <a:r>
              <a:rPr lang="en-US" sz="4400" dirty="0" smtClean="0"/>
              <a:t> </a:t>
            </a:r>
            <a:r>
              <a:rPr lang="en-US" sz="4400" dirty="0" err="1" smtClean="0"/>
              <a:t>Kue</a:t>
            </a:r>
            <a:r>
              <a:rPr lang="en-US" sz="4400" dirty="0" smtClean="0"/>
              <a:t> </a:t>
            </a:r>
          </a:p>
          <a:p>
            <a:pPr algn="ctr"/>
            <a:r>
              <a:rPr lang="en-US" sz="4400" i="1" dirty="0" smtClean="0"/>
              <a:t>BA</a:t>
            </a:r>
            <a:r>
              <a:rPr lang="en-US" sz="4400" dirty="0" smtClean="0"/>
              <a:t> </a:t>
            </a:r>
            <a:r>
              <a:rPr lang="en-US" sz="4400" i="1" dirty="0" smtClean="0"/>
              <a:t>Sociology of Law, Criminology, and Deviance</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r>
              <a:rPr lang="en-US" sz="4400" i="1" dirty="0" smtClean="0"/>
              <a:t> </a:t>
            </a:r>
            <a:r>
              <a:rPr lang="en-US" sz="4400" dirty="0" smtClean="0"/>
              <a:t>   </a:t>
            </a:r>
            <a:endParaRPr lang="en-US" sz="2000" dirty="0" smtClean="0"/>
          </a:p>
        </p:txBody>
      </p:sp>
    </p:spTree>
  </p:cSld>
  <p:clrMapOvr>
    <a:masterClrMapping/>
  </p:clrMapOvr>
  <p:transition xmlns:p14="http://schemas.microsoft.com/office/powerpoint/2010/main" advClick="0" advTm="7000"/>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1135" y="1887604"/>
            <a:ext cx="7864138" cy="3477875"/>
          </a:xfrm>
          <a:prstGeom prst="rect">
            <a:avLst/>
          </a:prstGeom>
        </p:spPr>
        <p:txBody>
          <a:bodyPr wrap="square" anchor="t">
            <a:spAutoFit/>
          </a:bodyPr>
          <a:lstStyle/>
          <a:p>
            <a:pPr algn="ctr"/>
            <a:r>
              <a:rPr lang="en-US" sz="4400" dirty="0" err="1" smtClean="0"/>
              <a:t>Eun</a:t>
            </a:r>
            <a:r>
              <a:rPr lang="en-US" sz="4400" dirty="0" smtClean="0"/>
              <a:t> </a:t>
            </a:r>
            <a:r>
              <a:rPr lang="en-US" sz="4400" dirty="0" err="1" smtClean="0"/>
              <a:t>Joo</a:t>
            </a:r>
            <a:r>
              <a:rPr lang="en-US" sz="4400" dirty="0" smtClean="0"/>
              <a:t> </a:t>
            </a:r>
            <a:r>
              <a:rPr lang="en-US" sz="4400" dirty="0" err="1" smtClean="0"/>
              <a:t>Kwak</a:t>
            </a:r>
            <a:r>
              <a:rPr lang="en-US" sz="4400" dirty="0" smtClean="0"/>
              <a:t> </a:t>
            </a:r>
          </a:p>
          <a:p>
            <a:pPr algn="ctr"/>
            <a:r>
              <a:rPr lang="en-US" sz="4400" i="1" dirty="0" smtClean="0"/>
              <a:t>BA</a:t>
            </a:r>
            <a:r>
              <a:rPr lang="en-US" sz="4400" dirty="0" smtClean="0"/>
              <a:t> </a:t>
            </a:r>
            <a:r>
              <a:rPr lang="en-US" sz="4400" i="1" dirty="0" smtClean="0"/>
              <a:t>Global </a:t>
            </a:r>
            <a:r>
              <a:rPr lang="en-US" sz="4400" i="1" dirty="0" smtClean="0"/>
              <a:t>Studies</a:t>
            </a:r>
            <a:r>
              <a:rPr lang="en-US" sz="4400" dirty="0" smtClean="0"/>
              <a:t> </a:t>
            </a:r>
          </a:p>
          <a:p>
            <a:pPr algn="ctr"/>
            <a:r>
              <a:rPr lang="en-US" sz="4400" i="1" dirty="0" smtClean="0"/>
              <a:t>BA Sociology </a:t>
            </a:r>
            <a:r>
              <a:rPr lang="en-US" sz="4400" i="1" dirty="0" smtClean="0"/>
              <a:t>of Law, Criminology, and Deviance</a:t>
            </a:r>
            <a:r>
              <a:rPr lang="en-US" sz="4400" dirty="0" smtClean="0"/>
              <a:t> </a:t>
            </a:r>
            <a:r>
              <a:rPr lang="en-US" sz="4400" i="1" dirty="0" smtClean="0"/>
              <a:t> </a:t>
            </a:r>
            <a:r>
              <a:rPr lang="en-US" sz="4400" dirty="0" smtClean="0"/>
              <a:t> </a:t>
            </a:r>
          </a:p>
          <a:p>
            <a:pPr algn="ctr"/>
            <a:r>
              <a:rPr lang="en-US" sz="4400" i="1" dirty="0" smtClean="0"/>
              <a:t>Distinction</a:t>
            </a:r>
            <a:r>
              <a:rPr lang="en-US" sz="4400" dirty="0" smtClean="0"/>
              <a:t> </a:t>
            </a:r>
            <a:r>
              <a:rPr lang="en-US" sz="4400" i="1" dirty="0" smtClean="0"/>
              <a:t> </a:t>
            </a:r>
            <a:r>
              <a:rPr lang="en-US" sz="4400" dirty="0" smtClean="0"/>
              <a:t> </a:t>
            </a:r>
            <a:r>
              <a:rPr lang="en-US" sz="4400" i="1" dirty="0" smtClean="0"/>
              <a:t> </a:t>
            </a:r>
            <a:r>
              <a:rPr lang="en-US" sz="4400" dirty="0" smtClean="0"/>
              <a:t>   </a:t>
            </a:r>
            <a:endParaRPr lang="en-US" sz="2000" i="1" dirty="0" smtClean="0">
              <a:latin typeface="+mj-lt"/>
              <a:ea typeface="Arial" pitchFamily="-105" charset="0"/>
              <a:cs typeface="Arial"/>
            </a:endParaRPr>
          </a:p>
        </p:txBody>
      </p:sp>
    </p:spTree>
  </p:cSld>
  <p:clrMapOvr>
    <a:masterClrMapping/>
  </p:clrMapOvr>
  <p:transition xmlns:p14="http://schemas.microsoft.com/office/powerpoint/2010/main" advClick="0" advTm="7000"/>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958957"/>
            <a:ext cx="8229600" cy="1143000"/>
          </a:xfrm>
        </p:spPr>
        <p:txBody>
          <a:bodyPr>
            <a:normAutofit fontScale="90000"/>
          </a:bodyPr>
          <a:lstStyle/>
          <a:p>
            <a:r>
              <a:rPr lang="en-US" sz="4889" dirty="0" smtClean="0"/>
              <a:t>Chong </a:t>
            </a:r>
            <a:r>
              <a:rPr lang="en-US" sz="4889" dirty="0" err="1" smtClean="0"/>
              <a:t>Lan</a:t>
            </a:r>
            <a:r>
              <a:rPr lang="en-US" sz="4889" dirty="0" smtClean="0"/>
              <a:t> </a:t>
            </a:r>
            <a:br>
              <a:rPr lang="en-US" sz="4889" dirty="0" smtClean="0"/>
            </a:br>
            <a:r>
              <a:rPr lang="en-US" sz="4889" i="1" dirty="0" smtClean="0"/>
              <a:t>BS</a:t>
            </a:r>
            <a:r>
              <a:rPr lang="en-US" sz="4889" dirty="0" smtClean="0"/>
              <a:t> </a:t>
            </a:r>
            <a:r>
              <a:rPr lang="en-US" sz="4889" i="1" dirty="0" smtClean="0"/>
              <a:t>Economics</a:t>
            </a:r>
            <a:r>
              <a:rPr lang="en-US" sz="4889"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r>
              <a:rPr lang="en-US" sz="4800" i="1" dirty="0" smtClean="0"/>
              <a:t> </a:t>
            </a:r>
            <a:r>
              <a:rPr lang="en-US" sz="4800" dirty="0" smtClean="0"/>
              <a:t>   </a:t>
            </a:r>
            <a:endParaRPr lang="en-US" sz="2222" i="1" dirty="0"/>
          </a:p>
        </p:txBody>
      </p:sp>
    </p:spTree>
  </p:cSld>
  <p:clrMapOvr>
    <a:masterClrMapping/>
  </p:clrMapOvr>
  <p:transition xmlns:p14="http://schemas.microsoft.com/office/powerpoint/2010/main" advClick="0" advTm="7000"/>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0"/>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p:nvPr>
        </p:nvSpPr>
        <p:spPr/>
        <p:txBody>
          <a:bodyPr/>
          <a:lstStyle/>
          <a:p>
            <a:pPr eaLnBrk="1" hangingPunct="1"/>
            <a:endParaRPr lang="en-US">
              <a:cs typeface="ヒラギノ角ゴ Pro W3" pitchFamily="-105" charset="-128"/>
            </a:endParaRPr>
          </a:p>
        </p:txBody>
      </p:sp>
      <p:pic>
        <p:nvPicPr>
          <p:cNvPr id="87043" name="Picture 4" descr="DSC_1584"/>
          <p:cNvPicPr>
            <a:picLocks noChangeAspect="1" noChangeArrowheads="1"/>
          </p:cNvPicPr>
          <p:nvPr/>
        </p:nvPicPr>
        <p:blipFill>
          <a:blip r:embed="rId4"/>
          <a:srcRect/>
          <a:stretch>
            <a:fillRect/>
          </a:stretch>
        </p:blipFill>
        <p:spPr bwMode="auto">
          <a:xfrm>
            <a:off x="685800" y="762000"/>
            <a:ext cx="7772400" cy="5168900"/>
          </a:xfrm>
          <a:prstGeom prst="rect">
            <a:avLst/>
          </a:prstGeom>
          <a:noFill/>
          <a:ln w="9525">
            <a:noFill/>
            <a:miter lim="800000"/>
            <a:headEnd/>
            <a:tailEnd/>
          </a:ln>
        </p:spPr>
      </p:pic>
    </p:spTree>
  </p:cSld>
  <p:clrMapOvr>
    <a:masterClrMapping/>
  </p:clrMapOvr>
  <p:transition xmlns:p14="http://schemas.microsoft.com/office/powerpoint/2010/main" advClick="0" advTm="3000"/>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1011" y="2116815"/>
            <a:ext cx="7158368" cy="1508105"/>
          </a:xfrm>
          <a:prstGeom prst="rect">
            <a:avLst/>
          </a:prstGeom>
        </p:spPr>
        <p:txBody>
          <a:bodyPr wrap="square" anchor="t">
            <a:spAutoFit/>
          </a:bodyPr>
          <a:lstStyle/>
          <a:p>
            <a:r>
              <a:rPr lang="en-US" sz="2300" dirty="0" smtClean="0">
                <a:latin typeface="Arial"/>
                <a:cs typeface="Arial"/>
              </a:rPr>
              <a:t>Cherish the unexpected – seek it out! You will then find the value of a liberal arts education.</a:t>
            </a:r>
          </a:p>
          <a:p>
            <a:pPr algn="r"/>
            <a:r>
              <a:rPr lang="en-US" sz="2300" dirty="0" smtClean="0">
                <a:latin typeface="Arial"/>
                <a:ea typeface="Arial" pitchFamily="-105" charset="0"/>
                <a:cs typeface="Arial"/>
              </a:rPr>
              <a:t>– </a:t>
            </a:r>
            <a:r>
              <a:rPr lang="en-US" sz="2300" dirty="0" smtClean="0">
                <a:latin typeface="Arial"/>
                <a:cs typeface="Arial"/>
              </a:rPr>
              <a:t>Mike </a:t>
            </a:r>
            <a:r>
              <a:rPr lang="en-US" sz="2300" dirty="0" err="1" smtClean="0">
                <a:latin typeface="Arial"/>
                <a:cs typeface="Arial"/>
              </a:rPr>
              <a:t>Dardis</a:t>
            </a:r>
            <a:endParaRPr lang="en-US" sz="2300" dirty="0" smtClean="0">
              <a:latin typeface="Arial"/>
              <a:cs typeface="Arial"/>
            </a:endParaRPr>
          </a:p>
          <a:p>
            <a:pPr algn="r"/>
            <a:r>
              <a:rPr lang="en-US" sz="2300" i="1" dirty="0" smtClean="0">
                <a:latin typeface="Arial"/>
                <a:ea typeface="Arial" pitchFamily="-105" charset="0"/>
                <a:cs typeface="Arial"/>
              </a:rPr>
              <a:t>History, Geography, Business</a:t>
            </a:r>
          </a:p>
        </p:txBody>
      </p:sp>
    </p:spTree>
  </p:cSld>
  <p:clrMapOvr>
    <a:masterClrMapping/>
  </p:clrMapOvr>
  <p:transition xmlns:p14="http://schemas.microsoft.com/office/powerpoint/2010/main" advClick="0" advTm="7000"/>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8455" y="2628532"/>
            <a:ext cx="7258267" cy="1446550"/>
          </a:xfrm>
          <a:prstGeom prst="rect">
            <a:avLst/>
          </a:prstGeom>
          <a:noFill/>
        </p:spPr>
        <p:txBody>
          <a:bodyPr wrap="none" rtlCol="0">
            <a:spAutoFit/>
          </a:bodyPr>
          <a:lstStyle/>
          <a:p>
            <a:pPr algn="ctr"/>
            <a:r>
              <a:rPr lang="en-US" sz="4400" dirty="0" smtClean="0"/>
              <a:t>Robert Isaac Thomas Lancaster </a:t>
            </a:r>
          </a:p>
          <a:p>
            <a:pPr algn="ctr"/>
            <a:r>
              <a:rPr lang="en-US" sz="4400" i="1" dirty="0" smtClean="0"/>
              <a:t>BA</a:t>
            </a:r>
            <a:r>
              <a:rPr lang="en-US" sz="4400" dirty="0" smtClean="0"/>
              <a:t> </a:t>
            </a:r>
            <a:r>
              <a:rPr lang="en-US" sz="4400" i="1" dirty="0" smtClean="0"/>
              <a:t>Political Science</a:t>
            </a:r>
            <a:r>
              <a:rPr lang="en-US" sz="4400" dirty="0" smtClean="0"/>
              <a:t> </a:t>
            </a:r>
            <a:endParaRPr lang="en-US" i="1" dirty="0"/>
          </a:p>
        </p:txBody>
      </p:sp>
    </p:spTree>
  </p:cSld>
  <p:clrMapOvr>
    <a:masterClrMapping/>
  </p:clrMapOvr>
  <p:transition xmlns:p14="http://schemas.microsoft.com/office/powerpoint/2010/main" advClick="0" advTm="7000"/>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502</TotalTime>
  <Words>2941</Words>
  <Application>Microsoft Macintosh PowerPoint</Application>
  <PresentationFormat>On-screen Show (4:3)</PresentationFormat>
  <Paragraphs>421</Paragraphs>
  <Slides>212</Slides>
  <Notes>84</Notes>
  <HiddenSlides>0</HiddenSlides>
  <MMClips>0</MMClips>
  <ScaleCrop>false</ScaleCrop>
  <HeadingPairs>
    <vt:vector size="4" baseType="variant">
      <vt:variant>
        <vt:lpstr>Theme</vt:lpstr>
      </vt:variant>
      <vt:variant>
        <vt:i4>1</vt:i4>
      </vt:variant>
      <vt:variant>
        <vt:lpstr>Slide Titles</vt:lpstr>
      </vt:variant>
      <vt:variant>
        <vt:i4>212</vt:i4>
      </vt:variant>
    </vt:vector>
  </HeadingPairs>
  <TitlesOfParts>
    <vt:vector size="213" baseType="lpstr">
      <vt:lpstr>Office Theme</vt:lpstr>
      <vt:lpstr>PowerPoint Presentation</vt:lpstr>
      <vt:lpstr>PowerPoint Presentation</vt:lpstr>
      <vt:lpstr>PowerPoint Presentation</vt:lpstr>
      <vt:lpstr>Alexis Ann Aafedt  BA Political Science </vt:lpstr>
      <vt:lpstr>Stuart Burton Abel  BA Global Studies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Foxu Chen  BS Economics </vt:lpstr>
      <vt:lpstr>Jacob Bryan Christensen  BA Sociology </vt:lpstr>
      <vt:lpstr>PowerPoint Presentation</vt:lpstr>
      <vt:lpstr>PowerPoint Presentation</vt:lpstr>
      <vt:lpstr>PowerPoint Presentation</vt:lpstr>
      <vt:lpstr>PowerPoint Presentation</vt:lpstr>
      <vt:lpstr>Justin Cookle  BA Anthropology                   </vt:lpstr>
      <vt:lpstr>Xiaomeng Cui  BS Economics                   </vt:lpstr>
      <vt:lpstr>PowerPoint Presentation</vt:lpstr>
      <vt:lpstr>PowerPoint Presentation</vt:lpstr>
      <vt:lpstr>Kathryn Culhane  BA Global Studies BA Political Science   Class of '13, we did it! Thank you Mom and Dad for your constant support! </vt:lpstr>
      <vt:lpstr>Joshua Tague Damberg  BA Political Science   Congrats to all! Revel in current successes &amp; prepare for future endeavors... Special thanks to those that shared in and supported mine! -JD </vt:lpstr>
      <vt:lpstr>PowerPoint Presentation</vt:lpstr>
      <vt:lpstr>PowerPoint Presentation</vt:lpstr>
      <vt:lpstr>PowerPoint Presentation</vt:lpstr>
      <vt:lpstr>PowerPoint Presentation</vt:lpstr>
      <vt:lpstr>Claire E. Decaster  BS Sociology of Law, Criminology, and Deviance               </vt:lpstr>
      <vt:lpstr>Anthony Conrad DeMarco  BA Anthropology                   </vt:lpstr>
      <vt:lpstr>PowerPoint Presentation</vt:lpstr>
      <vt:lpstr>PowerPoint Presentation</vt:lpstr>
      <vt:lpstr>Kelly Elizabeth Ebert  BA Economics   Congrats Grads - we FINALLY made it! Family &amp; Ron- Thanks for all the support &amp; encouragement! And dealing with me during finals week... </vt:lpstr>
      <vt:lpstr>PowerPoint Presentation</vt:lpstr>
      <vt:lpstr>Wei Fang  BS Economics   I am thankful and blessed to be in this position as a college graduate. Thanks Mom and Dad. </vt:lpstr>
      <vt:lpstr>PowerPoint Presentation</vt:lpstr>
      <vt:lpstr>PowerPoint Presentation</vt:lpstr>
      <vt:lpstr>Disha Feng  BA Economics                 </vt:lpstr>
      <vt:lpstr>Zachary Breen Forschler  BS Urban Studies                 Would not be here if it was not for Mom, Dad, Siblings, Family, Friends, and Grandparents. Thank you for the support and sticking with me.   </vt:lpstr>
      <vt:lpstr>PowerPoint Presentation</vt:lpstr>
      <vt:lpstr>PowerPoint Presentation</vt:lpstr>
      <vt:lpstr>PowerPoint Presentation</vt:lpstr>
      <vt:lpstr>PowerPoint Presentation</vt:lpstr>
      <vt:lpstr>Xiaowen Gao  BS Economics  Distinction   Congratulations to the class of 2013! I love my Dad and Mom forever! </vt:lpstr>
      <vt:lpstr>Anna L. Gedstad  BA Political Science   Hello!!!!!!! </vt:lpstr>
      <vt:lpstr>PowerPoint Presentation</vt:lpstr>
      <vt:lpstr>PowerPoint Presentation</vt:lpstr>
      <vt:lpstr>PowerPoint Presentation</vt:lpstr>
      <vt:lpstr>Robert J. Green  BA Geography              It's been a long journey, but I've finally did it.  Thanks to everybody that has supported me.   </vt:lpstr>
      <vt:lpstr>Xiaoyu Guo  BA Economics                 </vt:lpstr>
      <vt:lpstr>PowerPoint Presentation</vt:lpstr>
      <vt:lpstr>PowerPoint Presentation</vt:lpstr>
      <vt:lpstr>Joseph W Hafften  BA Sociology of Law, Criminology, and Deviance </vt:lpstr>
      <vt:lpstr>PowerPoint Presentation</vt:lpstr>
      <vt:lpstr>Elizabeth Hansen  BA Sociology </vt:lpstr>
      <vt:lpstr>PowerPoint Presentation</vt:lpstr>
      <vt:lpstr>PowerPoint Presentation</vt:lpstr>
      <vt:lpstr>Nicola Marie Harger  BA Journalism                   </vt:lpstr>
      <vt:lpstr>PowerPoint Presentation</vt:lpstr>
      <vt:lpstr>Cameron J Haskell  BA Sociology of Law, Criminology, and Deviance               CONGRATS CLASS OF 2013! GO GOPHERS! </vt:lpstr>
      <vt:lpstr>PowerPoint Presentation</vt:lpstr>
      <vt:lpstr>PowerPoint Presentation</vt:lpstr>
      <vt:lpstr>Maxwell Herberg  BS Economics </vt:lpstr>
      <vt:lpstr>PowerPoint Presentation</vt:lpstr>
      <vt:lpstr>Tabitha R Hobart  BA Sociology of Law, Criminology, and Deviance </vt:lpstr>
      <vt:lpstr>PowerPoint Presentation</vt:lpstr>
      <vt:lpstr>PowerPoint Presentation</vt:lpstr>
      <vt:lpstr>Marja Holm  BA Global Studies                 Thank you for making this happen Mom and Dad, I love you so much!   </vt:lpstr>
      <vt:lpstr>Kelsy Lynn Hutchins  BA Political Science  BA Sociology of Law, Criminology, and Deviance           Congratulations my fellow graduates and welcome to the real world!   </vt:lpstr>
      <vt:lpstr>PowerPoint Presentation</vt:lpstr>
      <vt:lpstr>PowerPoint Presentation</vt:lpstr>
      <vt:lpstr>PowerPoint Presentation</vt:lpstr>
      <vt:lpstr>PowerPoint Presentation</vt:lpstr>
      <vt:lpstr>Jeong Gyun Kang  BA Political Science    Thank for supporting me: Elizabeth Beaumont, Rose Miskowiec, and Christopher Xaphakdy! Lastly, I love you mom, Heidi and Sophie Ham. </vt:lpstr>
      <vt:lpstr>Patrick Steven Kenny  BA History </vt:lpstr>
      <vt:lpstr>PowerPoint Presentation</vt:lpstr>
      <vt:lpstr>PowerPoint Presentation</vt:lpstr>
      <vt:lpstr>Anna Elizabeth Kerben  BA Global Studies                 </vt:lpstr>
      <vt:lpstr>Lauren Yon-Soo Kim BA Global Studies          High Distinction  summa cum laude     Thanks Dad and Mom for all the support not only financial but also emotional one! Thanks friends for being there. I Love you so much!   </vt:lpstr>
      <vt:lpstr>PowerPoint Presentation</vt:lpstr>
      <vt:lpstr>PowerPoint Presentation</vt:lpstr>
      <vt:lpstr>PowerPoint Presentation</vt:lpstr>
      <vt:lpstr>PowerPoint Presentation</vt:lpstr>
      <vt:lpstr>Emily Lauren Kramer  BIS Global Studies, Public Health and Sustainability Studies   "And the day came when the risk to remain tight in a bud was more painful than the risk it took to blossom.” -Anais Nin </vt:lpstr>
      <vt:lpstr>Abigail Krzmarzick  BA Spanish Studies  Distinction   Sometimes, there are bigger plans out there waiting for you than you could have ever imagined for yourself. ¡Así es la vida, hay que viver! </vt:lpstr>
      <vt:lpstr>PowerPoint Presentation</vt:lpstr>
      <vt:lpstr>PowerPoint Presentation</vt:lpstr>
      <vt:lpstr>PowerPoint Presentation</vt:lpstr>
      <vt:lpstr>PowerPoint Presentation</vt:lpstr>
      <vt:lpstr>Chong Lan  BS Economics                 </vt:lpstr>
      <vt:lpstr>PowerPoint Presentation</vt:lpstr>
      <vt:lpstr>PowerPoint Presentation</vt:lpstr>
      <vt:lpstr>PowerPoint Presentation</vt:lpstr>
      <vt:lpstr>PowerPoint Presentation</vt:lpstr>
      <vt:lpstr>Nicholas James Leach  BA Urban Studies </vt:lpstr>
      <vt:lpstr>PowerPoint Presentation</vt:lpstr>
      <vt:lpstr>PowerPoint Presentation</vt:lpstr>
      <vt:lpstr>PowerPoint Presentation</vt:lpstr>
      <vt:lpstr>Katie Elizabeth Lembke  BA Anthropology                 </vt:lpstr>
      <vt:lpstr>PowerPoint Presentation</vt:lpstr>
      <vt:lpstr>PowerPoint Presentation</vt:lpstr>
      <vt:lpstr>PowerPoint Presentation</vt:lpstr>
      <vt:lpstr>Ana Maria Liard-Blanco  BS Economics  BA Mathematics  magna cum laude   Here's to the adventures ahead thanks to the academic journey &amp; even the struggles. Thank you Mum &amp; Dad for your continual support &amp; love. </vt:lpstr>
      <vt:lpstr>Daniel Ford Lightfoot  BA Political Science  Distinction </vt:lpstr>
      <vt:lpstr>PowerPoint Presentation</vt:lpstr>
      <vt:lpstr>PowerPoint Presentation</vt:lpstr>
      <vt:lpstr>PowerPoint Presentation</vt:lpstr>
      <vt:lpstr>Nicole Lovegren BA Global Studies  BA Political Science               </vt:lpstr>
      <vt:lpstr>Ashley Marie Lutz  BA Anthropology                </vt:lpstr>
      <vt:lpstr>Cole T. Lyon  BA Sociology of Law, Criminology, and Deviance               "Whatever the mind of man can conceive and believe, it can achieve."  -Napoleon Hill   </vt:lpstr>
      <vt:lpstr>PowerPoint Presentation</vt:lpstr>
      <vt:lpstr>PowerPoint Presentation</vt:lpstr>
      <vt:lpstr>Marissa Miriam Madson  BA Sociology of Law, Criminology, and Deviance   I am so grateful for my time at the U.  Thank you friends and family for helping to make this such a wonderful experience :) So excited!! </vt:lpstr>
      <vt:lpstr>PowerPoint Presentation</vt:lpstr>
      <vt:lpstr>Erin N. Martin  BA Sociology   The best is yet to come. </vt:lpstr>
      <vt:lpstr>PowerPoint Presentation</vt:lpstr>
      <vt:lpstr>PowerPoint Presentation</vt:lpstr>
      <vt:lpstr>PowerPoint Presentation</vt:lpstr>
      <vt:lpstr>TJay N. Middlebrook  BA Global Studies   Thanks to my amazing Fiancee Genna you're nothing but support! Love you Mom and Dave thank you for being there when I needed you guys!   </vt:lpstr>
      <vt:lpstr>Macae Emma Mobraten  BA Sociology of Law, Criminology, and Deviance               </vt:lpstr>
      <vt:lpstr>PowerPoint Presentation</vt:lpstr>
      <vt:lpstr>PowerPoint Presentation</vt:lpstr>
      <vt:lpstr>PowerPoint Presentation</vt:lpstr>
      <vt:lpstr>Damir Mussin  BA Economics </vt:lpstr>
      <vt:lpstr>Evan Walter Nelson  BA Political Science  Distinction </vt:lpstr>
      <vt:lpstr>PowerPoint Presentation</vt:lpstr>
      <vt:lpstr>PowerPoint Presentation</vt:lpstr>
      <vt:lpstr>PowerPoint Presentation</vt:lpstr>
      <vt:lpstr>Bria Melin Nollenberger  BA Political Science  summa cum laude       </vt:lpstr>
      <vt:lpstr>Kelsey Reimer O'Connell  BA Global Studies                   </vt:lpstr>
      <vt:lpstr>PowerPoint Presentation</vt:lpstr>
      <vt:lpstr>PowerPoint Presentation</vt:lpstr>
      <vt:lpstr>Aoife Margaret O'Connor  BA Global Studies  BIS Bachelor of Individualized Study Community Engagement Scholar </vt:lpstr>
      <vt:lpstr>Robert James Olsen  BA History BA Religious Studies     Graduation already! I can hardly believe it. I'm thankful to the Lord for bringing me through it - and excited to see where He brings me next.</vt:lpstr>
      <vt:lpstr>Stephen M. Owen  BA History  High Distinction </vt:lpstr>
      <vt:lpstr>PowerPoint Presentation</vt:lpstr>
      <vt:lpstr>PowerPoint Presentation</vt:lpstr>
      <vt:lpstr>PowerPoint Presentation</vt:lpstr>
      <vt:lpstr>Alejandra P. Quintero  BA Anthropology                  Thanks to all my loved ones for your support and encouragement throughout my life and for helping me get to this point. I love you all very much. </vt:lpstr>
      <vt:lpstr>Alyssa Lynn Rhodes  BIS Art, Communication Studies, and Design Studies   peace out, haterz   </vt:lpstr>
      <vt:lpstr>PowerPoint Presentation</vt:lpstr>
      <vt:lpstr>PowerPoint Presentation</vt:lpstr>
      <vt:lpstr>PowerPoint Presentation</vt:lpstr>
      <vt:lpstr>Alanna Z. Rodriguez-Hines  BA Global Studies   Thank you to all who had a positive impact on my stay at the University! I have learned so much. </vt:lpstr>
      <vt:lpstr>PowerPoint Presentation</vt:lpstr>
      <vt:lpstr>PowerPoint Presentation</vt:lpstr>
      <vt:lpstr>PowerPoint Presentation</vt:lpstr>
      <vt:lpstr>PowerPoint Presentation</vt:lpstr>
      <vt:lpstr>Kayla Elizabeth Schlumpberger  BA Sociology of Law, Criminology, and Deviance               </vt:lpstr>
      <vt:lpstr>PowerPoint Presentation</vt:lpstr>
      <vt:lpstr>PowerPoint Presentation</vt:lpstr>
      <vt:lpstr>PowerPoint Presentation</vt:lpstr>
      <vt:lpstr>David Randall Schuldt  BS Economics </vt:lpstr>
      <vt:lpstr>Tonja Rose Shudy  BA Sociology of Law, Criminology, and Deviance   Congrats to the class of 2013!! A big thanks to my family and friends for all the support these last few years! &lt;3 </vt:lpstr>
      <vt:lpstr>PowerPoint Presentation</vt:lpstr>
      <vt:lpstr>PowerPoint Presentation</vt:lpstr>
      <vt:lpstr>PowerPoint Presentation</vt:lpstr>
      <vt:lpstr>Camille Rose Solon  BA Sociology of Law, Criminology, and Deviance               </vt:lpstr>
      <vt:lpstr>Tyler Matthew Stanley  BA Philosophy BA English  Community Engagement Scholar   </vt:lpstr>
      <vt:lpstr>PowerPoint Presentation</vt:lpstr>
      <vt:lpstr>PowerPoint Presentation</vt:lpstr>
      <vt:lpstr>PowerPoint Presentation</vt:lpstr>
      <vt:lpstr>Bethany Lynn Stepanek  BA Anthropology </vt:lpstr>
      <vt:lpstr>PowerPoint Presentation</vt:lpstr>
      <vt:lpstr>Rudi A Summers  BA Sociology of Law, Criminology, and Deviance </vt:lpstr>
      <vt:lpstr>PowerPoint Presentation</vt:lpstr>
      <vt:lpstr>PowerPoint Presentation</vt:lpstr>
      <vt:lpstr>Xinwei Sun  BS Economics                   </vt:lpstr>
      <vt:lpstr>Jeffrey Parker Sylte  BS Economics                 Congratulations to the class of 2013! Thanks to everyone who supported me along the way. All that hard work is finally paying off!   </vt:lpstr>
      <vt:lpstr>Kurtis Lee Syvertsen  BA Sociology of Law, Criminology, and Deviance               Thanks Mom, Dad and Kristen for all the support you provided me over the past three and a half years! Go Gophers!</vt:lpstr>
      <vt:lpstr>PowerPoint Presentation</vt:lpstr>
      <vt:lpstr>PowerPoint Presentation</vt:lpstr>
      <vt:lpstr>Yangzi Tan  BA Economics </vt:lpstr>
      <vt:lpstr>Samantha Tichelle Tapia  BA Sociology of Law, Criminology, and Deviance </vt:lpstr>
      <vt:lpstr>PowerPoint Presentation</vt:lpstr>
      <vt:lpstr>PowerPoint Presentation</vt:lpstr>
      <vt:lpstr>PowerPoint Presentation</vt:lpstr>
      <vt:lpstr>Chanelle Thomas  BA Communication Studies   Thank you U of M professors and advising staff. I finally made it!! Thank you hubby Michael for all of your support. Roni follow closely behind.</vt:lpstr>
      <vt:lpstr>Tiffany Maixiong Vang  BA Sociology of Law, Criminology, and Deviance</vt:lpstr>
      <vt:lpstr>Evgen Vladyslavovych Vasko  BS Economics                 </vt:lpstr>
      <vt:lpstr>PowerPoint Presentation</vt:lpstr>
      <vt:lpstr>PowerPoint Presentation</vt:lpstr>
      <vt:lpstr>PowerPoint Presentation</vt:lpstr>
      <vt:lpstr>Yutong Wang  BS Economics   Congratulations to the class of 13! We did it! Now it is time to celebrate. Thanks Dad and Mom for all the support. </vt:lpstr>
      <vt:lpstr>PowerPoint Presentation</vt:lpstr>
      <vt:lpstr>PowerPoint Presentation</vt:lpstr>
      <vt:lpstr>PowerPoint Presentation</vt:lpstr>
      <vt:lpstr>Yassmin Wazwaz  BA Global Studies                   </vt:lpstr>
      <vt:lpstr>Brandon R. Weeks  BA Political Science </vt:lpstr>
      <vt:lpstr>Caitlin Marie Whealon  BIS Mass Communications, Art History and Management               </vt:lpstr>
      <vt:lpstr>PowerPoint Presentation</vt:lpstr>
      <vt:lpstr>PowerPoint Presentation</vt:lpstr>
      <vt:lpstr>Pa Nhia Xiong  BA Global Studies   Congrats class of '13! Good luck on your future endeavors! And a big thank you to all my loved ones and friends for supporting me! </vt:lpstr>
      <vt:lpstr>PowerPoint Presentation</vt:lpstr>
      <vt:lpstr>Chenchen Yang  BS Economics </vt:lpstr>
      <vt:lpstr>PowerPoint Presentation</vt:lpstr>
      <vt:lpstr>PowerPoint Presentation</vt:lpstr>
      <vt:lpstr>Taylor Ann Yess  BA Political Science          Distinction       Thanks to my family and friends for getting me to this point! I couldn't have done it without your love and support.   </vt:lpstr>
      <vt:lpstr>Xue Yu  BA Economics                 </vt:lpstr>
      <vt:lpstr>Ziqi Zang  BS Economics          High Distinction       Thanks a million for helping me all the time!   </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CLA</dc:creator>
  <cp:lastModifiedBy>CLA-OIT Staff</cp:lastModifiedBy>
  <cp:revision>27</cp:revision>
  <dcterms:created xsi:type="dcterms:W3CDTF">2013-12-05T22:21:56Z</dcterms:created>
  <dcterms:modified xsi:type="dcterms:W3CDTF">2013-12-10T17:12:36Z</dcterms:modified>
</cp:coreProperties>
</file>